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0" r:id="rId1"/>
    <p:sldMasterId id="2147484536" r:id="rId2"/>
    <p:sldMasterId id="2147484039" r:id="rId3"/>
  </p:sldMasterIdLst>
  <p:notesMasterIdLst>
    <p:notesMasterId r:id="rId26"/>
  </p:notesMasterIdLst>
  <p:handoutMasterIdLst>
    <p:handoutMasterId r:id="rId27"/>
  </p:handoutMasterIdLst>
  <p:sldIdLst>
    <p:sldId id="328" r:id="rId4"/>
    <p:sldId id="319" r:id="rId5"/>
    <p:sldId id="403" r:id="rId6"/>
    <p:sldId id="401" r:id="rId7"/>
    <p:sldId id="258" r:id="rId8"/>
    <p:sldId id="264" r:id="rId9"/>
    <p:sldId id="265" r:id="rId10"/>
    <p:sldId id="310" r:id="rId11"/>
    <p:sldId id="273" r:id="rId12"/>
    <p:sldId id="274" r:id="rId13"/>
    <p:sldId id="316" r:id="rId14"/>
    <p:sldId id="312" r:id="rId15"/>
    <p:sldId id="309" r:id="rId16"/>
    <p:sldId id="380" r:id="rId17"/>
    <p:sldId id="276" r:id="rId18"/>
    <p:sldId id="358" r:id="rId19"/>
    <p:sldId id="306" r:id="rId20"/>
    <p:sldId id="370" r:id="rId21"/>
    <p:sldId id="375" r:id="rId22"/>
    <p:sldId id="376" r:id="rId23"/>
    <p:sldId id="404" r:id="rId24"/>
    <p:sldId id="405" r:id="rId25"/>
  </p:sldIdLst>
  <p:sldSz cx="9144000" cy="6858000" type="screen4x3"/>
  <p:notesSz cx="6797675" cy="9928225"/>
  <p:defaultTextStyle>
    <a:defPPr>
      <a:defRPr lang="nl-NL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-20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AFBEFAA-7A2D-4A5D-BBA3-929CAFE657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5AEB5E0-C188-485E-8BA5-CD792951E4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BD0F62C-57B3-400A-9FB3-EE01BB9B29CC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904E53-C345-47A4-A538-0528B4959D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2BC4EB9-16B9-4170-BB33-F55F84F6C4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509E74C-7105-41A9-BB74-4936CE3CFBE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A94B3C90-B29F-40F2-9D5A-4822942E3C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596743-DCE9-4614-8FE3-F8788696F76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44B7B66-5D02-4EDD-B56E-8E132A7D0A7D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31C40B3E-92BD-4827-B6E0-883BC831BD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76546635-C9BB-4A62-9368-74029D446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35DCA31-70F9-4BA2-9D29-9DBAB9783B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2CDB-6BC1-4CD2-9F2D-5DFCE6FB3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73C6D11-F863-4128-A83C-9DCF1C5F725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1FB1BE46-AAA7-4E4E-B93F-0B55BE96ED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BBD2A595-512D-4B48-BEBA-814FD3C7E7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Calibri" panose="020F0502020204030204" pitchFamily="34" charset="0"/>
              <a:buAutoNum type="arabicPeriod"/>
            </a:pPr>
            <a:endParaRPr lang="en-GB" altLang="nl-NL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A82C6999-B5D1-4718-B59C-EA6881E4A2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4EB0377-592C-450F-BE77-DCFFAD8BBA1F}" type="slidenum">
              <a:rPr lang="en-US" altLang="nl-NL" smtClean="0"/>
              <a:pPr/>
              <a:t>4</a:t>
            </a:fld>
            <a:endParaRPr lang="en-US" alt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6AC313-291C-4BA7-85C3-9067679F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5CF1E-6D20-40AF-A900-DC3FCACE7E7F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A4E845-FED3-4CEE-9642-0532F1FD2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5E6E1C-F0BF-4890-BF85-79D20FA93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DC695-7D70-4797-89D9-DD0BD3686FE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8118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Klik op het pictogram als u een afbeelding wilt toevoegen</a:t>
            </a:r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FB97DD31-66D4-4C9B-A34A-434377243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9A5AD-E938-488F-B44E-B19FCEED7E57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C803399F-CBF4-4EA3-9E2A-CFD34D6AF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2A7D802D-34E4-4852-A9A5-93EEE4327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E257F-22F9-468E-8F64-7A5113A40F4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23330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76A54E-8A83-45D4-8C83-EC2A58F2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45BC-1803-4470-8BA4-A8B447D13097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75D5FE-05C4-447F-A3CC-93E18CB91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73DBE3-DA08-46F1-922D-9848673DD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23EEC-6FD8-472A-903B-8A0DB1C62C2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61366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DD0A49-7F89-4D76-9806-E194CB5D3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0E0BD-6DFB-4CDF-A8A9-0510E8D6420E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EC06FA-824A-489A-A579-6216BDBCF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34696C-3D4A-46CB-B93F-E2F5832E0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6927E-D096-47C8-8049-9B0C40AF11C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96890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96D38C-721A-4045-AE7C-5E0843CD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1E42B-9E36-4F0F-A6E4-EEB2D5DA3552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C0A232-A86B-46FB-A80A-BCE4D127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05310F-4AB3-49F9-B602-C3C97157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F1BAE-6DB0-45E0-8331-0A2EFAB22D5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96753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B57E31-D098-4A28-BC4B-1DE20CB3B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667E6-6CE7-4D1C-BA65-B1BA22DE992F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6E59C9-9CA2-468E-871C-330E4A1B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7000E3-CD26-4E33-8274-E80B8655E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F805E-403E-4E42-A728-5F8E337F84A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14863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D738D-C90E-4BD0-BCB4-69CACF713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F0B91-22DD-4469-818D-693D8EA59B0A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AEC4DF-F6BC-4585-92A7-76324391C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34569A-8B80-49A5-985E-688FD51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2D148-12A1-4332-810A-9BEAB33A87A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4721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61919B23-3A6F-4D52-909F-AE9217322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C58A-0510-475B-8D11-360EC0DF4987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E22658B4-5D40-4B9C-8081-5AB591808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CA68139-715F-4777-9341-9C0DF07E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E62BC-C053-4D90-A202-FCA368BA7A2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54654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7A038A4A-E36A-4ECB-AC46-CA31A74D4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1C392-3C56-4996-BF01-DA9770A351AD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95157D59-CD60-4AB2-9156-8D18C5B40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F6EC2DC2-B8DB-41D6-8254-D5FCCE415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59C30-015F-466B-953E-CA59109A949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79148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0A07B958-FAE2-4999-9E8F-DEDE5B5F1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B5D8C-2461-4C96-8FF3-96708839CDC5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41400BDB-03CC-4189-8BFD-958147038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0CD57A9D-429A-4002-B7B4-32D59D15B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BD0DC-F527-4C7F-BD4B-82CE76F30AB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09634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6E050125-76E0-47C4-ADFF-1694094C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BBE5A-4BFE-4DA3-91F4-AED242B66B37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74A85C8A-9DA0-4DA3-AF80-FBD2A4BA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6E7C6119-E7C4-40DB-98E4-6ED226B44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556F5-1D96-4F83-9584-9B680663CD1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6832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00B1E56A-318A-4331-A1E8-29CA85C34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B89ED-C82F-4D58-AD2F-892E2C0E5A1B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F43B6F20-CE3F-4F4B-AE0B-4341182C0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3CFF2CF8-09DE-4B22-A4E5-486D26E08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3056A-7E99-4E4D-A624-D429F5FE656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25152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8EBDD672-4162-4CD3-B359-DF134BEC0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CB17C-39DA-41CD-9D20-A27DEEADEEF3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00EC15A1-9234-41EA-A3FE-8CFDE7707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4D19971-FB8A-40FE-974B-DDCC66ADE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B1957-2D10-4245-9871-E7E9BD91DD4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59344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5E617B42-D7A8-42DD-960F-DBD9F4DEF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88679-39B4-4728-BC95-E064C48262E8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3F743273-28DB-498C-B229-8485B49A2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F8321EB8-6914-463D-A9DA-F7B0D3AE3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38406-BFA3-4CFD-81E7-9FB08574C1A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11717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ED7E0A-6F26-43FE-807F-E993C01FE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1FB47-4B62-49B5-B097-F270DE3A2F26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D4777E-0529-4146-9DF2-A072311C5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1FB350-939D-441B-9C04-EEBF439CC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217CC-B259-4161-A110-43D75F9B3D5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26291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516DE0-C12A-4020-AA70-7073EF382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4F65D-47C2-4683-A70C-A08C8DB2DEA1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772EBC-8363-404F-89AF-F5E605FB3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9D48AD-625D-4C3C-BFC2-AFE1A84B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FF0A2-C5EB-4EA8-AA50-4518A518127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11334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DD379B-DD5F-47CC-87D7-6AE474284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90BA3-31B6-4C16-86ED-869AB77B7860}" type="datetime1">
              <a:rPr lang="en-US" altLang="nl-NL"/>
              <a:pPr>
                <a:defRPr/>
              </a:pPr>
              <a:t>1/17/2020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2A8D076-F7DD-412F-9E53-9BCF6E3C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5DB378-26C3-4DD5-9675-97C595BA5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7FD8F-2201-40CA-89DA-5E380F49DBB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12291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A3D6F6-B324-4452-A569-1DB006601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65F40-D597-44BA-B1A0-CBB06BB46BC2}" type="datetime1">
              <a:rPr lang="en-US" altLang="nl-NL"/>
              <a:pPr>
                <a:defRPr/>
              </a:pPr>
              <a:t>1/17/2020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93BA8C-8F60-4DE7-9661-88D6E13D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32EF50-3D68-4ABA-AA4F-97F23CA8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02352-9D8F-4582-BA19-F8AA6BF8680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56780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41B77E-598A-4B81-BBC1-4D5F05DFC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E12DB-C9A4-4CAE-8AA8-A818653B010A}" type="datetime1">
              <a:rPr lang="en-US" altLang="nl-NL"/>
              <a:pPr>
                <a:defRPr/>
              </a:pPr>
              <a:t>1/17/2020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80969F-E9FF-4995-86CA-BAF1B4B2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21CDC2-6BF5-4277-96DF-22B82F687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20AFA-F74F-41EB-9B76-4643CC708F0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08535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CE6C8E-C472-43D8-B182-602CD754E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47B0E-5DE4-4019-AFF6-5ED96CFE2039}" type="datetime1">
              <a:rPr lang="en-US" altLang="nl-NL"/>
              <a:pPr>
                <a:defRPr/>
              </a:pPr>
              <a:t>1/17/2020</a:t>
            </a:fld>
            <a:endParaRPr lang="nl-NL" alt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917CB9-6AAE-41DF-9BD8-B509A988F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A79BF5C-169D-44FA-9A96-C7603D638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D4635-4145-43E6-8214-340F9821654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63760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490CA69-86B9-464B-BE30-E37727B1D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A64CC-C96E-4507-BEF4-E2B3626F3A81}" type="datetime1">
              <a:rPr lang="en-US" altLang="nl-NL"/>
              <a:pPr>
                <a:defRPr/>
              </a:pPr>
              <a:t>1/17/2020</a:t>
            </a:fld>
            <a:endParaRPr lang="nl-NL" alt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B7A3ECB-76F0-4108-87E2-CA4C092E7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97CDE5A-2BE5-4259-BE17-9603A9AED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9ECF4-3748-476D-BA15-59FF511C2B5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18915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937AF13-6C26-4B3B-9247-E33177E71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D9574-15F2-41E3-A4C2-0E311CF2CB01}" type="datetime1">
              <a:rPr lang="en-US" altLang="nl-NL"/>
              <a:pPr>
                <a:defRPr/>
              </a:pPr>
              <a:t>1/17/2020</a:t>
            </a:fld>
            <a:endParaRPr lang="nl-NL" alt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3C0ABA7-8228-4163-8BE7-B1C09433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B472F55-FE92-40D3-93CD-1DF7C9E2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BE79B-1AA9-4ED8-B348-D67CB575C0B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65967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400514-6F5F-4486-B584-4FE9EEE1A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8BB78-042F-4C22-BA5A-B709FD846541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6A5C7D-D969-47F8-9DD9-4ECEC65CC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1C0754-8A92-47B6-910B-E6206683C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5FF36-2D6C-43FC-9982-E5520319472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73439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641FB32-5267-4AE2-BCD5-EE6280054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19646-5437-41B5-83C6-9BF554CB3D54}" type="datetime1">
              <a:rPr lang="en-US" altLang="nl-NL"/>
              <a:pPr>
                <a:defRPr/>
              </a:pPr>
              <a:t>1/17/2020</a:t>
            </a:fld>
            <a:endParaRPr lang="nl-NL" alt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F4C830A-1CA6-4FFA-9328-E52F11BE8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CC09319-FF92-484D-9143-A0FB8A09C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47D99-F5C8-4F1B-8C40-2D1F7A10826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15177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77790BB-69DD-4BC1-BFB1-573CAB9E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BF2B5-A8B7-4205-9B15-E6D6DE2792DD}" type="datetime1">
              <a:rPr lang="en-US" altLang="nl-NL"/>
              <a:pPr>
                <a:defRPr/>
              </a:pPr>
              <a:t>1/17/2020</a:t>
            </a:fld>
            <a:endParaRPr lang="nl-NL" alt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D759DA-EFE6-415A-B238-83FDBDE8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1E4245A-593E-4AE1-B00B-745CC97AC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FF094-2DE4-44AF-8543-194C3BFFA52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28132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Klik op het pictogram als u een afbeelding wilt toevoegen</a:t>
            </a:r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E0AE0C-085D-41A5-82B7-2FA22EF27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6F208-6F45-4EC0-B00C-3A4B3438B1FA}" type="datetime1">
              <a:rPr lang="en-US" altLang="nl-NL"/>
              <a:pPr>
                <a:defRPr/>
              </a:pPr>
              <a:t>1/17/2020</a:t>
            </a:fld>
            <a:endParaRPr lang="nl-NL" alt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3D7436A-7903-4F75-B3D9-CD4BF02DA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CA9210-3597-45FE-BF47-4D96D9251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573EE-A147-4C86-B22B-0E89B4A4B64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97617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5ED56C-D62F-41D0-B13A-7C644DF5B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454EF-1C08-4B92-A185-83C298CDD35A}" type="datetime1">
              <a:rPr lang="en-US" altLang="nl-NL"/>
              <a:pPr>
                <a:defRPr/>
              </a:pPr>
              <a:t>1/17/2020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EBD35D-4127-41FF-B15F-54EF0BC1F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34DC6B-2757-49F6-9CB4-3C2D4DCA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67D43-840D-401B-B2E6-C596C45AD78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99949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127750-EF73-4992-A334-D51C2203B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4FD63-AF15-4372-A81C-4E1510D7361C}" type="datetime1">
              <a:rPr lang="en-US" altLang="nl-NL"/>
              <a:pPr>
                <a:defRPr/>
              </a:pPr>
              <a:t>1/17/2020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6A93BFC-4B17-40FB-9510-2089DF4FC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2C37D5-D05D-4BF8-8D2D-F2D01A93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A5B69-61DD-4B9D-89A3-0C63691A05A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077213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5D6AD2C-FFFA-4672-9911-78E8A5742F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D88E067-03D1-4DA2-B2E3-A384AD6809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A8D2D1-AEE3-4B57-866F-9A09D7B6CD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7F1D1-83E7-47F9-BCD0-3176100F478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27623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468217"/>
            <a:ext cx="6552000" cy="5477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809043-A442-4C2C-BE86-2F4ACC88FB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FE922F-4465-4C93-9AF5-F3E0D105A3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A26FF-FFD0-41D5-B1FE-ACFF7D4DFE2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748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D2BA60-FEA3-412D-9DAA-22960A1D7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827F6-4A1A-49AE-9EE7-6EEEF8CF3502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30D019-D72A-4A5A-990C-43DBF12D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1A804B-A8B7-4DA6-862F-7D35C72EC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F552-08F5-4036-BA8F-2E2DDCC0F35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3704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3CAB1A6D-0CFB-4D52-991A-16D570DAB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5CAF7-2EF5-4CB5-AA89-165127BDCC5B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7E25D0E7-4DC5-4E79-9EE6-35A840F47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3D1C0A2C-0DE8-4A6D-BA76-EEBFB0F6E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00678-FD6D-44D7-BD31-1B5B673D176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4346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E34A27F6-CFD9-4899-9AF1-CDC5132FD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589B5-D5A5-47A0-A81F-146F1C5AE361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9A6E103A-E34B-472C-85D7-3A15FE0A6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200B99A4-7691-4AA0-B8E2-DEFAE2299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4D9F4-998A-4119-ABB4-54A9B2D0538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03811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8D920D29-DB27-4C07-88D5-4D10DA3E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52D0B-94EA-4890-88AC-723B5B148156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1A4B78F6-CD8F-43D3-A11C-BD988397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255102E5-6F5E-4F2B-BF7A-D0A86AE3B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C65C2-BA34-4718-B207-53960FA6FC4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79405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B18116FC-93B7-4253-842D-8A62EAA7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5D815-A53D-45A2-8C96-09F33A91FEF9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12F0F729-15E5-411E-845D-BAF25ADA8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D1DFB818-848B-4F40-9887-26D7E384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E20C9-7265-409B-8BFA-A78A256ED6A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8203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C5FA2DA5-2959-49D1-8507-7911A7462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4F2FA-1D5B-4C11-954E-6F4781BACF6B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47C7DA74-67EB-4E23-9828-E27C0270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A6982218-3BBD-4C0B-87BE-4770D08F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3E586-EEF5-4631-842D-FDB093D4EEA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0723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DB09A95C-99FC-4A2C-B65A-2CAB4E60FA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5D8376D9-E5D3-4ADD-9122-7F1489A0C0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FEDF10-C308-418C-A3BF-2FA3AE0516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F34E763-F8D5-4E54-A480-92DFCAD0994B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6E1BBB-9B8F-4DBC-B15F-1256E3ACC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0B4C1B-FC45-4944-8D9A-5ED776BF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525B1C7-DB1D-40B5-B363-340D9D60066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1" r:id="rId1"/>
    <p:sldLayoutId id="2147485292" r:id="rId2"/>
    <p:sldLayoutId id="2147485293" r:id="rId3"/>
    <p:sldLayoutId id="2147485294" r:id="rId4"/>
    <p:sldLayoutId id="2147485295" r:id="rId5"/>
    <p:sldLayoutId id="2147485296" r:id="rId6"/>
    <p:sldLayoutId id="2147485297" r:id="rId7"/>
    <p:sldLayoutId id="2147485298" r:id="rId8"/>
    <p:sldLayoutId id="2147485299" r:id="rId9"/>
    <p:sldLayoutId id="2147485300" r:id="rId10"/>
    <p:sldLayoutId id="2147485301" r:id="rId11"/>
    <p:sldLayoutId id="21474853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pitchFamily="-10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MS PGothic" panose="020B0600070205080204" pitchFamily="34" charset="-128"/>
          <a:cs typeface="ＭＳ Ｐゴシック" pitchFamily="-10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MS PGothic" panose="020B0600070205080204" pitchFamily="34" charset="-128"/>
          <a:cs typeface="ＭＳ Ｐゴシック" pitchFamily="-10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MS PGothic" panose="020B0600070205080204" pitchFamily="34" charset="-128"/>
          <a:cs typeface="ＭＳ Ｐゴシック" pitchFamily="-10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MS PGothic" panose="020B0600070205080204" pitchFamily="34" charset="-128"/>
          <a:cs typeface="ＭＳ Ｐゴシック" pitchFamily="-10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0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itel 1">
            <a:extLst>
              <a:ext uri="{FF2B5EF4-FFF2-40B4-BE49-F238E27FC236}">
                <a16:creationId xmlns:a16="http://schemas.microsoft.com/office/drawing/2014/main" id="{A5FF8DB8-A2F3-488B-83A1-A23CDBE6487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Titelstijl van model bewerken</a:t>
            </a:r>
          </a:p>
        </p:txBody>
      </p:sp>
      <p:sp>
        <p:nvSpPr>
          <p:cNvPr id="2051" name="Tijdelijke aanduiding voor tekst 2">
            <a:extLst>
              <a:ext uri="{FF2B5EF4-FFF2-40B4-BE49-F238E27FC236}">
                <a16:creationId xmlns:a16="http://schemas.microsoft.com/office/drawing/2014/main" id="{9A0131A2-0710-4D83-9E53-95154DDFAB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41D22F-DF72-4A97-ACF5-A1054AF06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DDC71ED-6118-4B0C-95BA-EF14AC869DF1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E5B2AD-F29D-4565-A147-57D6972DD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8D0FD0-4829-4060-BF39-936A83E08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0B68853-4D36-45CC-A512-D195C15E845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03" r:id="rId1"/>
    <p:sldLayoutId id="2147485304" r:id="rId2"/>
    <p:sldLayoutId id="2147485305" r:id="rId3"/>
    <p:sldLayoutId id="2147485306" r:id="rId4"/>
    <p:sldLayoutId id="2147485307" r:id="rId5"/>
    <p:sldLayoutId id="2147485308" r:id="rId6"/>
    <p:sldLayoutId id="2147485309" r:id="rId7"/>
    <p:sldLayoutId id="2147485310" r:id="rId8"/>
    <p:sldLayoutId id="2147485311" r:id="rId9"/>
    <p:sldLayoutId id="2147485312" r:id="rId10"/>
    <p:sldLayoutId id="214748531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jdelijke aanduiding voor titel 1">
            <a:extLst>
              <a:ext uri="{FF2B5EF4-FFF2-40B4-BE49-F238E27FC236}">
                <a16:creationId xmlns:a16="http://schemas.microsoft.com/office/drawing/2014/main" id="{DB7BB6F6-C9F1-4DF4-B5F2-1FC7EE04EDD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3075" name="Tijdelijke aanduiding voor tekst 2">
            <a:extLst>
              <a:ext uri="{FF2B5EF4-FFF2-40B4-BE49-F238E27FC236}">
                <a16:creationId xmlns:a16="http://schemas.microsoft.com/office/drawing/2014/main" id="{2923E243-B5A8-4BD2-948F-14A2E7694A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BBB826-776B-4553-93B6-CC8F05B7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70851BA-669D-4E12-A8CD-A6AD53609164}" type="datetime1">
              <a:rPr lang="nl-NL" altLang="nl-NL"/>
              <a:pPr>
                <a:defRPr/>
              </a:pPr>
              <a:t>17-1-2020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4C3B0E-A669-4C54-BDB6-8E65C32C4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4948B2-BBA2-40FE-8BCD-6FC31222E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512ED70-D4CF-4184-B639-13D3599C819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4" r:id="rId1"/>
    <p:sldLayoutId id="2147485315" r:id="rId2"/>
    <p:sldLayoutId id="2147485316" r:id="rId3"/>
    <p:sldLayoutId id="2147485317" r:id="rId4"/>
    <p:sldLayoutId id="2147485318" r:id="rId5"/>
    <p:sldLayoutId id="2147485319" r:id="rId6"/>
    <p:sldLayoutId id="2147485320" r:id="rId7"/>
    <p:sldLayoutId id="2147485321" r:id="rId8"/>
    <p:sldLayoutId id="2147485322" r:id="rId9"/>
    <p:sldLayoutId id="2147485323" r:id="rId10"/>
    <p:sldLayoutId id="2147485324" r:id="rId11"/>
    <p:sldLayoutId id="2147485325" r:id="rId12"/>
    <p:sldLayoutId id="21474853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pitchFamily="-10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MS PGothic" panose="020B0600070205080204" pitchFamily="34" charset="-128"/>
          <a:cs typeface="ＭＳ Ｐゴシック" pitchFamily="-10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MS PGothic" panose="020B0600070205080204" pitchFamily="34" charset="-128"/>
          <a:cs typeface="ＭＳ Ｐゴシック" pitchFamily="-10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MS PGothic" panose="020B0600070205080204" pitchFamily="34" charset="-128"/>
          <a:cs typeface="ＭＳ Ｐゴシック" pitchFamily="-10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MS PGothic" panose="020B0600070205080204" pitchFamily="34" charset="-128"/>
          <a:cs typeface="ＭＳ Ｐゴシック" pitchFamily="-10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0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>
            <a:extLst>
              <a:ext uri="{FF2B5EF4-FFF2-40B4-BE49-F238E27FC236}">
                <a16:creationId xmlns:a16="http://schemas.microsoft.com/office/drawing/2014/main" id="{BBC7028C-4147-494B-9CAC-44B3467C2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1014413"/>
            <a:ext cx="8229600" cy="4092575"/>
          </a:xfrm>
        </p:spPr>
        <p:txBody>
          <a:bodyPr/>
          <a:lstStyle/>
          <a:p>
            <a:r>
              <a:rPr lang="nl-NL" altLang="nl-NL" sz="2800" b="1" dirty="0" err="1">
                <a:solidFill>
                  <a:srgbClr val="17375E"/>
                </a:solidFill>
              </a:rPr>
              <a:t>Overview</a:t>
            </a:r>
            <a:r>
              <a:rPr lang="nl-NL" altLang="nl-NL" sz="2800" b="1" dirty="0">
                <a:solidFill>
                  <a:srgbClr val="17375E"/>
                </a:solidFill>
              </a:rPr>
              <a:t> </a:t>
            </a:r>
            <a:r>
              <a:rPr lang="nl-NL" altLang="nl-NL" sz="2800" b="1" dirty="0" err="1">
                <a:solidFill>
                  <a:srgbClr val="17375E"/>
                </a:solidFill>
              </a:rPr>
              <a:t>results</a:t>
            </a:r>
            <a:r>
              <a:rPr lang="nl-NL" altLang="nl-NL" sz="2800" b="1" dirty="0">
                <a:solidFill>
                  <a:srgbClr val="17375E"/>
                </a:solidFill>
              </a:rPr>
              <a:t>:</a:t>
            </a:r>
            <a:br>
              <a:rPr lang="nl-NL" altLang="nl-NL" sz="2800" b="1" dirty="0">
                <a:solidFill>
                  <a:srgbClr val="17375E"/>
                </a:solidFill>
              </a:rPr>
            </a:br>
            <a:br>
              <a:rPr lang="nl-NL" altLang="nl-NL" sz="2800" b="1" dirty="0">
                <a:solidFill>
                  <a:srgbClr val="17375E"/>
                </a:solidFill>
              </a:rPr>
            </a:br>
            <a:r>
              <a:rPr lang="nl-NL" altLang="nl-NL" sz="3200" b="1" dirty="0">
                <a:solidFill>
                  <a:srgbClr val="17375E"/>
                </a:solidFill>
              </a:rPr>
              <a:t>Hydropower for </a:t>
            </a:r>
            <a:r>
              <a:rPr lang="nl-NL" altLang="nl-NL" sz="3200" b="1" dirty="0" err="1">
                <a:solidFill>
                  <a:srgbClr val="17375E"/>
                </a:solidFill>
              </a:rPr>
              <a:t>the</a:t>
            </a:r>
            <a:r>
              <a:rPr lang="nl-NL" altLang="nl-NL" sz="3200" b="1" dirty="0">
                <a:solidFill>
                  <a:srgbClr val="17375E"/>
                </a:solidFill>
              </a:rPr>
              <a:t> energy </a:t>
            </a:r>
            <a:r>
              <a:rPr lang="nl-NL" altLang="nl-NL" sz="3200" b="1" dirty="0" err="1">
                <a:solidFill>
                  <a:srgbClr val="17375E"/>
                </a:solidFill>
              </a:rPr>
              <a:t>demand</a:t>
            </a:r>
            <a:r>
              <a:rPr lang="nl-NL" altLang="nl-NL" sz="3200" b="1" dirty="0">
                <a:solidFill>
                  <a:srgbClr val="17375E"/>
                </a:solidFill>
              </a:rPr>
              <a:t> in Eefde</a:t>
            </a:r>
            <a:br>
              <a:rPr lang="nl-NL" altLang="nl-NL" sz="3200" b="1" dirty="0">
                <a:solidFill>
                  <a:srgbClr val="17375E"/>
                </a:solidFill>
              </a:rPr>
            </a:br>
            <a:br>
              <a:rPr lang="nl-NL" altLang="nl-NL" sz="2800" b="1" dirty="0">
                <a:solidFill>
                  <a:srgbClr val="558ED5"/>
                </a:solidFill>
              </a:rPr>
            </a:br>
            <a:r>
              <a:rPr lang="nl-NL" altLang="nl-NL" sz="2800" b="1" dirty="0">
                <a:solidFill>
                  <a:srgbClr val="558ED5"/>
                </a:solidFill>
              </a:rPr>
              <a:t>Tonnie Tekelenburg</a:t>
            </a:r>
            <a:br>
              <a:rPr lang="nl-NL" altLang="nl-NL" sz="2800" b="1" dirty="0">
                <a:solidFill>
                  <a:srgbClr val="558ED5"/>
                </a:solidFill>
              </a:rPr>
            </a:br>
            <a:r>
              <a:rPr lang="nl-NL" altLang="nl-NL" sz="2800" b="1" dirty="0">
                <a:solidFill>
                  <a:srgbClr val="558ED5"/>
                </a:solidFill>
              </a:rPr>
              <a:t>20-21/01/2020 </a:t>
            </a:r>
            <a:br>
              <a:rPr lang="nl-NL" altLang="nl-NL" sz="2800" b="1" dirty="0">
                <a:solidFill>
                  <a:srgbClr val="17375E"/>
                </a:solidFill>
              </a:rPr>
            </a:br>
            <a:endParaRPr lang="nl-NL" altLang="nl-NL" sz="2800" b="1" dirty="0">
              <a:solidFill>
                <a:srgbClr val="17375E"/>
              </a:solidFill>
            </a:endParaRPr>
          </a:p>
        </p:txBody>
      </p:sp>
      <p:pic>
        <p:nvPicPr>
          <p:cNvPr id="20483" name="Afbeelding 1">
            <a:extLst>
              <a:ext uri="{FF2B5EF4-FFF2-40B4-BE49-F238E27FC236}">
                <a16:creationId xmlns:a16="http://schemas.microsoft.com/office/drawing/2014/main" id="{B452F0F3-602B-400F-A612-0D2339384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4294188"/>
            <a:ext cx="244951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fbeelding 2">
            <a:extLst>
              <a:ext uri="{FF2B5EF4-FFF2-40B4-BE49-F238E27FC236}">
                <a16:creationId xmlns:a16="http://schemas.microsoft.com/office/drawing/2014/main" id="{2D29B24A-A95D-4FB1-B016-2A9081F7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88" y="5051425"/>
            <a:ext cx="2449512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>
            <a:extLst>
              <a:ext uri="{FF2B5EF4-FFF2-40B4-BE49-F238E27FC236}">
                <a16:creationId xmlns:a16="http://schemas.microsoft.com/office/drawing/2014/main" id="{325E728A-52EB-49E1-A247-4B859903F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nl-NL" altLang="nl-NL"/>
              <a:t>whirlpool turbine</a:t>
            </a:r>
          </a:p>
        </p:txBody>
      </p:sp>
      <p:pic>
        <p:nvPicPr>
          <p:cNvPr id="44035" name="Picture 6">
            <a:extLst>
              <a:ext uri="{FF2B5EF4-FFF2-40B4-BE49-F238E27FC236}">
                <a16:creationId xmlns:a16="http://schemas.microsoft.com/office/drawing/2014/main" id="{18E0BDF5-36A2-46BF-B07C-E61A2F57EA10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7000" y="1600200"/>
            <a:ext cx="6348413" cy="4525963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>
            <a:extLst>
              <a:ext uri="{FF2B5EF4-FFF2-40B4-BE49-F238E27FC236}">
                <a16:creationId xmlns:a16="http://schemas.microsoft.com/office/drawing/2014/main" id="{DD734535-1FF5-4E96-906A-E0CB9760A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NL" altLang="nl-NL"/>
              <a:t>Own design</a:t>
            </a:r>
          </a:p>
        </p:txBody>
      </p:sp>
      <p:pic>
        <p:nvPicPr>
          <p:cNvPr id="45059" name="Tijdelijke aanduiding voor inhoud 3">
            <a:extLst>
              <a:ext uri="{FF2B5EF4-FFF2-40B4-BE49-F238E27FC236}">
                <a16:creationId xmlns:a16="http://schemas.microsoft.com/office/drawing/2014/main" id="{087C7B10-264B-49D1-A670-391E567EFC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9738" y="1600200"/>
            <a:ext cx="5724525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>
            <a:extLst>
              <a:ext uri="{FF2B5EF4-FFF2-40B4-BE49-F238E27FC236}">
                <a16:creationId xmlns:a16="http://schemas.microsoft.com/office/drawing/2014/main" id="{59E84FE0-A1C3-4A8D-8ADB-50C2021DF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RWS impressie 2012</a:t>
            </a:r>
          </a:p>
        </p:txBody>
      </p:sp>
      <p:pic>
        <p:nvPicPr>
          <p:cNvPr id="46083" name="Tijdelijke aanduiding voor inhoud 3">
            <a:extLst>
              <a:ext uri="{FF2B5EF4-FFF2-40B4-BE49-F238E27FC236}">
                <a16:creationId xmlns:a16="http://schemas.microsoft.com/office/drawing/2014/main" id="{91AC6DBD-5569-428F-8A74-35BFBBE7CF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5163" y="2000250"/>
            <a:ext cx="5273675" cy="37258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>
            <a:extLst>
              <a:ext uri="{FF2B5EF4-FFF2-40B4-BE49-F238E27FC236}">
                <a16:creationId xmlns:a16="http://schemas.microsoft.com/office/drawing/2014/main" id="{F4187659-2710-48BD-BA6A-E06848450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NL" altLang="nl-NL" dirty="0"/>
              <a:t>Vijzel/</a:t>
            </a:r>
            <a:r>
              <a:rPr lang="nl-NL" altLang="nl-NL" dirty="0" err="1"/>
              <a:t>mooring</a:t>
            </a:r>
            <a:r>
              <a:rPr lang="nl-NL" altLang="nl-NL" dirty="0"/>
              <a:t> turbine</a:t>
            </a:r>
          </a:p>
        </p:txBody>
      </p:sp>
      <p:pic>
        <p:nvPicPr>
          <p:cNvPr id="40963" name="Tijdelijke aanduiding voor inhoud 3">
            <a:extLst>
              <a:ext uri="{FF2B5EF4-FFF2-40B4-BE49-F238E27FC236}">
                <a16:creationId xmlns:a16="http://schemas.microsoft.com/office/drawing/2014/main" id="{4DAD0364-6AC7-4F87-B52C-7E6B623915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0" y="1600200"/>
            <a:ext cx="6604000" cy="4525963"/>
          </a:xfrm>
        </p:spPr>
      </p:pic>
      <p:pic>
        <p:nvPicPr>
          <p:cNvPr id="40964" name="Afbeelding 4">
            <a:extLst>
              <a:ext uri="{FF2B5EF4-FFF2-40B4-BE49-F238E27FC236}">
                <a16:creationId xmlns:a16="http://schemas.microsoft.com/office/drawing/2014/main" id="{B1055C4A-DFDE-4234-98DC-4A8EB38B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972050"/>
            <a:ext cx="3089275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 1">
            <a:extLst>
              <a:ext uri="{FF2B5EF4-FFF2-40B4-BE49-F238E27FC236}">
                <a16:creationId xmlns:a16="http://schemas.microsoft.com/office/drawing/2014/main" id="{C372293E-79D9-4CB5-9A67-B8FA080AB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r"/>
            <a:r>
              <a:rPr lang="nl-NL" altLang="nl-NL"/>
              <a:t>Costs hydropower </a:t>
            </a:r>
            <a:br>
              <a:rPr lang="nl-NL" altLang="nl-NL"/>
            </a:br>
            <a:r>
              <a:rPr lang="nl-NL" altLang="nl-NL"/>
              <a:t>versus production capacity </a:t>
            </a:r>
          </a:p>
        </p:txBody>
      </p:sp>
      <p:pic>
        <p:nvPicPr>
          <p:cNvPr id="47107" name="Tijdelijke aanduiding voor inhoud 3">
            <a:extLst>
              <a:ext uri="{FF2B5EF4-FFF2-40B4-BE49-F238E27FC236}">
                <a16:creationId xmlns:a16="http://schemas.microsoft.com/office/drawing/2014/main" id="{105AF934-459D-4DCA-8E07-4809C50F0A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0375" y="1558925"/>
            <a:ext cx="5149850" cy="417512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>
            <a:extLst>
              <a:ext uri="{FF2B5EF4-FFF2-40B4-BE49-F238E27FC236}">
                <a16:creationId xmlns:a16="http://schemas.microsoft.com/office/drawing/2014/main" id="{A6D569D7-B430-4783-969F-45228C1C3137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49363"/>
            <a:ext cx="6858000" cy="4876800"/>
          </a:xfrm>
        </p:spPr>
      </p:pic>
      <p:sp>
        <p:nvSpPr>
          <p:cNvPr id="48131" name="Titel 1">
            <a:extLst>
              <a:ext uri="{FF2B5EF4-FFF2-40B4-BE49-F238E27FC236}">
                <a16:creationId xmlns:a16="http://schemas.microsoft.com/office/drawing/2014/main" id="{FAADA44D-5DFD-4B5E-B656-F6B48AA4C45B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defTabSz="914400">
              <a:buFont typeface="Arial" panose="020B0604020202020204" pitchFamily="34" charset="0"/>
              <a:buNone/>
            </a:pPr>
            <a:r>
              <a:rPr lang="nl-NL" altLang="nl-NL"/>
              <a:t>Own calculation </a:t>
            </a:r>
          </a:p>
          <a:p>
            <a:pPr algn="r" defTabSz="914400">
              <a:buFont typeface="Arial" panose="020B0604020202020204" pitchFamily="34" charset="0"/>
              <a:buNone/>
            </a:pPr>
            <a:r>
              <a:rPr lang="nl-NL" altLang="nl-NL"/>
              <a:t>sheets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72ECEE0-39CA-4B38-8530-7DE8A75ED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ea typeface="ＭＳ Ｐゴシック" pitchFamily="-103" charset="-128"/>
              </a:rPr>
              <a:t>Analysis </a:t>
            </a:r>
            <a:r>
              <a:rPr lang="nl-NL" sz="2800" b="1" dirty="0" err="1">
                <a:solidFill>
                  <a:schemeClr val="tx2">
                    <a:lumMod val="75000"/>
                  </a:schemeClr>
                </a:solidFill>
                <a:ea typeface="ＭＳ Ｐゴシック" pitchFamily="-103" charset="-128"/>
              </a:rPr>
              <a:t>framework</a:t>
            </a:r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ea typeface="ＭＳ Ｐゴシック" pitchFamily="-103" charset="-128"/>
              </a:rPr>
              <a:t>:</a:t>
            </a:r>
            <a:br>
              <a:rPr lang="nl-NL" sz="2800" b="1" dirty="0">
                <a:solidFill>
                  <a:schemeClr val="tx2">
                    <a:lumMod val="75000"/>
                  </a:schemeClr>
                </a:solidFill>
                <a:ea typeface="ＭＳ Ｐゴシック" pitchFamily="-103" charset="-128"/>
              </a:rPr>
            </a:br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ea typeface="ＭＳ Ｐゴシック" pitchFamily="-103" charset="-128"/>
              </a:rPr>
              <a:t>mismatch per </a:t>
            </a:r>
            <a:r>
              <a:rPr lang="nl-NL" sz="2800" b="1" dirty="0" err="1">
                <a:solidFill>
                  <a:schemeClr val="tx2">
                    <a:lumMod val="75000"/>
                  </a:schemeClr>
                </a:solidFill>
                <a:ea typeface="ＭＳ Ｐゴシック" pitchFamily="-103" charset="-128"/>
              </a:rPr>
              <a:t>day</a:t>
            </a:r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ea typeface="ＭＳ Ｐゴシック" pitchFamily="-103" charset="-128"/>
              </a:rPr>
              <a:t> and per </a:t>
            </a:r>
            <a:r>
              <a:rPr lang="nl-NL" sz="2800" b="1" dirty="0" err="1">
                <a:solidFill>
                  <a:schemeClr val="tx2">
                    <a:lumMod val="75000"/>
                  </a:schemeClr>
                </a:solidFill>
                <a:ea typeface="ＭＳ Ｐゴシック" pitchFamily="-103" charset="-128"/>
              </a:rPr>
              <a:t>year</a:t>
            </a:r>
            <a:endParaRPr lang="nl-NL" sz="2800" b="1" dirty="0">
              <a:solidFill>
                <a:schemeClr val="tx2">
                  <a:lumMod val="75000"/>
                </a:schemeClr>
              </a:solidFill>
              <a:ea typeface="ＭＳ Ｐゴシック" pitchFamily="-103" charset="-128"/>
            </a:endParaRPr>
          </a:p>
        </p:txBody>
      </p:sp>
      <p:pic>
        <p:nvPicPr>
          <p:cNvPr id="24580" name="Picture 7">
            <a:extLst>
              <a:ext uri="{FF2B5EF4-FFF2-40B4-BE49-F238E27FC236}">
                <a16:creationId xmlns:a16="http://schemas.microsoft.com/office/drawing/2014/main" id="{1333E99F-76C3-4914-88A0-BA295132B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2588" y="3535363"/>
            <a:ext cx="6221412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579" name="Picture 6">
            <a:extLst>
              <a:ext uri="{FF2B5EF4-FFF2-40B4-BE49-F238E27FC236}">
                <a16:creationId xmlns:a16="http://schemas.microsoft.com/office/drawing/2014/main" id="{0189B5BD-9B41-4470-BB49-1450C90B9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4250"/>
            <a:ext cx="402590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jdelijke aanduiding voor inhoud 2">
            <a:extLst>
              <a:ext uri="{FF2B5EF4-FFF2-40B4-BE49-F238E27FC236}">
                <a16:creationId xmlns:a16="http://schemas.microsoft.com/office/drawing/2014/main" id="{42E77BE0-AD68-4804-B4C8-42C8FC8BA1F0}"/>
              </a:ext>
            </a:extLst>
          </p:cNvPr>
          <p:cNvSpPr txBox="1">
            <a:spLocks/>
          </p:cNvSpPr>
          <p:nvPr/>
        </p:nvSpPr>
        <p:spPr bwMode="auto">
          <a:xfrm>
            <a:off x="327025" y="1673225"/>
            <a:ext cx="8634413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nl-NL" sz="1800" b="1" dirty="0"/>
              <a:t>            </a:t>
            </a:r>
            <a:endParaRPr lang="nl-NL" altLang="nl-NL" sz="2800" b="1" dirty="0"/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nl-NL" altLang="nl-NL" sz="2800" b="1" dirty="0"/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nl-NL" sz="2800" b="1" dirty="0" err="1"/>
              <a:t>Profitable</a:t>
            </a:r>
            <a:r>
              <a:rPr lang="nl-NL" altLang="nl-NL" sz="2800" b="1" dirty="0"/>
              <a:t> business case </a:t>
            </a:r>
            <a:r>
              <a:rPr lang="nl-NL" altLang="nl-NL" sz="2800" b="1" dirty="0" err="1"/>
              <a:t>from</a:t>
            </a:r>
            <a:r>
              <a:rPr lang="nl-NL" altLang="nl-NL" sz="2800" b="1" dirty="0"/>
              <a:t>:</a:t>
            </a:r>
          </a:p>
          <a:p>
            <a:pPr marL="457200" indent="-457200">
              <a:spcBef>
                <a:spcPct val="0"/>
              </a:spcBef>
            </a:pPr>
            <a:r>
              <a:rPr lang="nl-NL" altLang="nl-NL" sz="2800" b="1" dirty="0" err="1"/>
              <a:t>hydropower</a:t>
            </a:r>
            <a:r>
              <a:rPr lang="nl-NL" altLang="nl-NL" sz="2800" b="1" dirty="0"/>
              <a:t> </a:t>
            </a:r>
            <a:r>
              <a:rPr lang="nl-NL" altLang="nl-NL" sz="2800" b="1" dirty="0" err="1"/>
              <a:t>by</a:t>
            </a:r>
            <a:r>
              <a:rPr lang="nl-NL" altLang="nl-NL" sz="2800" b="1" dirty="0"/>
              <a:t> </a:t>
            </a:r>
            <a:r>
              <a:rPr lang="nl-NL" altLang="nl-NL" sz="2800" b="1" dirty="0" err="1"/>
              <a:t>combination</a:t>
            </a:r>
            <a:r>
              <a:rPr lang="nl-NL" altLang="nl-NL" sz="2800" b="1" dirty="0"/>
              <a:t> of </a:t>
            </a:r>
          </a:p>
          <a:p>
            <a:pPr marL="457200" indent="-457200">
              <a:spcBef>
                <a:spcPct val="0"/>
              </a:spcBef>
            </a:pPr>
            <a:r>
              <a:rPr lang="nl-NL" altLang="nl-NL" sz="2800" b="1" dirty="0"/>
              <a:t>two water streams and </a:t>
            </a:r>
          </a:p>
          <a:p>
            <a:pPr marL="457200" indent="-457200">
              <a:spcBef>
                <a:spcPct val="0"/>
              </a:spcBef>
            </a:pPr>
            <a:r>
              <a:rPr lang="nl-NL" altLang="nl-NL" sz="2800" b="1" dirty="0"/>
              <a:t>water storage on </a:t>
            </a:r>
            <a:r>
              <a:rPr lang="nl-NL" altLang="nl-NL" sz="2800" b="1" dirty="0" err="1"/>
              <a:t>the</a:t>
            </a:r>
            <a:r>
              <a:rPr lang="nl-NL" altLang="nl-NL" sz="2800" b="1" dirty="0"/>
              <a:t> Twente </a:t>
            </a:r>
            <a:r>
              <a:rPr lang="nl-NL" altLang="nl-NL" sz="2800" b="1" dirty="0" err="1"/>
              <a:t>channel</a:t>
            </a:r>
            <a:endParaRPr lang="nl-NL" altLang="nl-NL" sz="2800" b="1" dirty="0"/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nl-NL" altLang="nl-NL" sz="2800" dirty="0"/>
          </a:p>
        </p:txBody>
      </p:sp>
      <p:sp>
        <p:nvSpPr>
          <p:cNvPr id="21508" name="Titel 1">
            <a:extLst>
              <a:ext uri="{FF2B5EF4-FFF2-40B4-BE49-F238E27FC236}">
                <a16:creationId xmlns:a16="http://schemas.microsoft.com/office/drawing/2014/main" id="{43B56934-EEA0-46B7-8528-118DD8619F35}"/>
              </a:ext>
            </a:extLst>
          </p:cNvPr>
          <p:cNvSpPr txBox="1">
            <a:spLocks/>
          </p:cNvSpPr>
          <p:nvPr/>
        </p:nvSpPr>
        <p:spPr bwMode="auto">
          <a:xfrm>
            <a:off x="327025" y="776288"/>
            <a:ext cx="8472488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nl-NL" altLang="nl-NL" sz="2800" b="1" dirty="0">
                <a:solidFill>
                  <a:schemeClr val="tx2">
                    <a:lumMod val="75000"/>
                  </a:schemeClr>
                </a:solidFill>
              </a:rPr>
              <a:t>Water storage </a:t>
            </a:r>
            <a:r>
              <a:rPr lang="nl-NL" altLang="nl-NL" sz="2800" b="1" dirty="0" err="1">
                <a:solidFill>
                  <a:schemeClr val="tx2">
                    <a:lumMod val="75000"/>
                  </a:schemeClr>
                </a:solidFill>
              </a:rPr>
              <a:t>feasibility</a:t>
            </a:r>
            <a:r>
              <a:rPr lang="nl-NL" altLang="nl-NL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altLang="nl-NL" sz="2800" b="1" dirty="0" err="1">
                <a:solidFill>
                  <a:schemeClr val="tx2">
                    <a:lumMod val="75000"/>
                  </a:schemeClr>
                </a:solidFill>
              </a:rPr>
              <a:t>study</a:t>
            </a:r>
            <a:endParaRPr lang="nl-NL" altLang="nl-NL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8372" name="Afbeelding 1">
            <a:extLst>
              <a:ext uri="{FF2B5EF4-FFF2-40B4-BE49-F238E27FC236}">
                <a16:creationId xmlns:a16="http://schemas.microsoft.com/office/drawing/2014/main" id="{ECE56B26-CF8C-456A-BFD1-C34E489B8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5056188"/>
            <a:ext cx="234156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el 1">
            <a:extLst>
              <a:ext uri="{FF2B5EF4-FFF2-40B4-BE49-F238E27FC236}">
                <a16:creationId xmlns:a16="http://schemas.microsoft.com/office/drawing/2014/main" id="{F46625EC-AD4D-4A59-B389-711074CF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NL" altLang="nl-NL"/>
              <a:t>Hydropower scenarios</a:t>
            </a:r>
          </a:p>
        </p:txBody>
      </p:sp>
      <p:sp>
        <p:nvSpPr>
          <p:cNvPr id="60419" name="Tijdelijke aanduiding voor inhoud 2">
            <a:extLst>
              <a:ext uri="{FF2B5EF4-FFF2-40B4-BE49-F238E27FC236}">
                <a16:creationId xmlns:a16="http://schemas.microsoft.com/office/drawing/2014/main" id="{F6CB2690-2ACB-47C4-9B10-F8B0DBE2F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altLang="nl-NL" sz="2400" b="1" dirty="0"/>
              <a:t>O</a:t>
            </a:r>
            <a:r>
              <a:rPr lang="nl-NL" altLang="nl-NL" sz="2400" dirty="0"/>
              <a:t> = </a:t>
            </a:r>
            <a:r>
              <a:rPr lang="nl-NL" altLang="nl-NL" sz="2400" dirty="0" err="1"/>
              <a:t>solar</a:t>
            </a:r>
            <a:r>
              <a:rPr lang="nl-NL" altLang="nl-NL" sz="2400" dirty="0"/>
              <a:t> PV </a:t>
            </a:r>
            <a:r>
              <a:rPr lang="nl-NL" altLang="nl-NL" sz="2400" dirty="0" err="1"/>
              <a:t>production</a:t>
            </a:r>
            <a:endParaRPr lang="nl-NL" altLang="nl-NL" sz="2400" dirty="0"/>
          </a:p>
          <a:p>
            <a:pPr lvl="1"/>
            <a:r>
              <a:rPr lang="nl-NL" altLang="nl-NL" sz="2400" b="1" dirty="0"/>
              <a:t>A</a:t>
            </a:r>
            <a:r>
              <a:rPr lang="nl-NL" altLang="nl-NL" sz="2400" dirty="0"/>
              <a:t> = </a:t>
            </a:r>
            <a:r>
              <a:rPr lang="nl-NL" altLang="nl-NL" sz="2400" dirty="0" err="1"/>
              <a:t>with</a:t>
            </a:r>
            <a:r>
              <a:rPr lang="nl-NL" altLang="nl-NL" sz="2400" dirty="0"/>
              <a:t> </a:t>
            </a:r>
            <a:r>
              <a:rPr lang="nl-NL" altLang="nl-NL" sz="2400" dirty="0" err="1"/>
              <a:t>hydropower</a:t>
            </a:r>
            <a:r>
              <a:rPr lang="nl-NL" altLang="nl-NL" sz="2400" dirty="0"/>
              <a:t> </a:t>
            </a:r>
            <a:r>
              <a:rPr lang="nl-NL" altLang="nl-NL" sz="2400" dirty="0" err="1"/>
              <a:t>from</a:t>
            </a:r>
            <a:r>
              <a:rPr lang="nl-NL" altLang="nl-NL" sz="2400" dirty="0"/>
              <a:t> </a:t>
            </a:r>
            <a:r>
              <a:rPr lang="nl-NL" altLang="nl-NL" sz="2400" dirty="0" err="1"/>
              <a:t>the</a:t>
            </a:r>
            <a:r>
              <a:rPr lang="nl-NL" altLang="nl-NL" sz="2400" dirty="0"/>
              <a:t> Berkel </a:t>
            </a:r>
            <a:r>
              <a:rPr lang="nl-NL" altLang="nl-NL" sz="2400" dirty="0" err="1"/>
              <a:t>river</a:t>
            </a:r>
            <a:endParaRPr lang="nl-NL" altLang="nl-NL" sz="2400" dirty="0"/>
          </a:p>
          <a:p>
            <a:pPr lvl="1"/>
            <a:r>
              <a:rPr lang="nl-NL" altLang="nl-NL" sz="2400" b="1" dirty="0"/>
              <a:t>B</a:t>
            </a:r>
            <a:r>
              <a:rPr lang="nl-NL" altLang="nl-NL" sz="2400" dirty="0"/>
              <a:t> = </a:t>
            </a:r>
            <a:r>
              <a:rPr lang="nl-NL" altLang="nl-NL" sz="2400" dirty="0" err="1"/>
              <a:t>with</a:t>
            </a:r>
            <a:r>
              <a:rPr lang="nl-NL" altLang="nl-NL" sz="2400" dirty="0"/>
              <a:t> </a:t>
            </a:r>
            <a:r>
              <a:rPr lang="nl-NL" altLang="nl-NL" sz="2400" dirty="0" err="1"/>
              <a:t>combined</a:t>
            </a:r>
            <a:r>
              <a:rPr lang="nl-NL" altLang="nl-NL" sz="2400" dirty="0"/>
              <a:t> Berkel- en Twente </a:t>
            </a:r>
            <a:r>
              <a:rPr lang="nl-NL" altLang="nl-NL" sz="2400" dirty="0" err="1"/>
              <a:t>channel</a:t>
            </a:r>
            <a:r>
              <a:rPr lang="nl-NL" altLang="nl-NL" sz="2400" dirty="0"/>
              <a:t>- </a:t>
            </a:r>
            <a:r>
              <a:rPr lang="nl-NL" altLang="nl-NL" sz="2400" dirty="0" err="1"/>
              <a:t>surplusses</a:t>
            </a:r>
            <a:endParaRPr lang="nl-NL" altLang="nl-NL" sz="2400" dirty="0"/>
          </a:p>
          <a:p>
            <a:pPr lvl="1"/>
            <a:r>
              <a:rPr lang="nl-NL" altLang="nl-NL" sz="2400" b="1" dirty="0"/>
              <a:t>C</a:t>
            </a:r>
            <a:r>
              <a:rPr lang="nl-NL" altLang="nl-NL" sz="2400" dirty="0"/>
              <a:t> = and storage of </a:t>
            </a:r>
            <a:r>
              <a:rPr lang="nl-NL" altLang="nl-NL" sz="2400" dirty="0" err="1"/>
              <a:t>watersurplussen</a:t>
            </a:r>
            <a:r>
              <a:rPr lang="nl-NL" altLang="nl-NL" sz="2400" dirty="0"/>
              <a:t> on Twente Channel in </a:t>
            </a:r>
            <a:r>
              <a:rPr lang="nl-NL" altLang="nl-NL" sz="2400" dirty="0" err="1"/>
              <a:t>raining</a:t>
            </a:r>
            <a:r>
              <a:rPr lang="nl-NL" altLang="nl-NL" sz="2400" dirty="0"/>
              <a:t> </a:t>
            </a:r>
            <a:r>
              <a:rPr lang="nl-NL" altLang="nl-NL" sz="2400" dirty="0" err="1"/>
              <a:t>season</a:t>
            </a:r>
            <a:endParaRPr lang="nl-NL" altLang="nl-NL" sz="2400" dirty="0"/>
          </a:p>
          <a:p>
            <a:pPr lvl="1"/>
            <a:r>
              <a:rPr lang="nl-NL" altLang="nl-NL" sz="2400" b="1" dirty="0"/>
              <a:t>D </a:t>
            </a:r>
            <a:r>
              <a:rPr lang="nl-NL" altLang="nl-NL" sz="2400" dirty="0"/>
              <a:t>= and storage of </a:t>
            </a:r>
            <a:r>
              <a:rPr lang="nl-NL" altLang="nl-NL" sz="2400" dirty="0" err="1"/>
              <a:t>surplussen</a:t>
            </a:r>
            <a:r>
              <a:rPr lang="nl-NL" altLang="nl-NL" sz="2400" dirty="0"/>
              <a:t> on Twente Channel in dry </a:t>
            </a:r>
            <a:r>
              <a:rPr lang="nl-NL" altLang="nl-NL" sz="2400" dirty="0" err="1"/>
              <a:t>period</a:t>
            </a:r>
            <a:r>
              <a:rPr lang="nl-NL" altLang="nl-NL" sz="2400" dirty="0"/>
              <a:t> (</a:t>
            </a:r>
            <a:r>
              <a:rPr lang="nl-NL" altLang="nl-NL" sz="2400" dirty="0" err="1"/>
              <a:t>pumping</a:t>
            </a:r>
            <a:r>
              <a:rPr lang="nl-NL" altLang="nl-NL" sz="2400" dirty="0"/>
              <a:t> </a:t>
            </a:r>
            <a:r>
              <a:rPr lang="nl-NL" altLang="nl-NL" sz="2400" dirty="0" err="1"/>
              <a:t>from</a:t>
            </a:r>
            <a:r>
              <a:rPr lang="nl-NL" altLang="nl-NL" sz="2400" dirty="0"/>
              <a:t> </a:t>
            </a:r>
            <a:r>
              <a:rPr lang="nl-NL" altLang="nl-NL" sz="2400" dirty="0" err="1"/>
              <a:t>river</a:t>
            </a:r>
            <a:r>
              <a:rPr lang="nl-NL" altLang="nl-NL" sz="2400" dirty="0"/>
              <a:t> IJssel)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1">
            <a:extLst>
              <a:ext uri="{FF2B5EF4-FFF2-40B4-BE49-F238E27FC236}">
                <a16:creationId xmlns:a16="http://schemas.microsoft.com/office/drawing/2014/main" id="{D913FD87-7EEA-408D-9077-F421143B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NL" altLang="nl-NL"/>
              <a:t>Potential from two </a:t>
            </a:r>
            <a:br>
              <a:rPr lang="nl-NL" altLang="nl-NL"/>
            </a:br>
            <a:r>
              <a:rPr lang="nl-NL" altLang="nl-NL"/>
              <a:t>water sources for hydropower</a:t>
            </a:r>
          </a:p>
        </p:txBody>
      </p:sp>
      <p:pic>
        <p:nvPicPr>
          <p:cNvPr id="62467" name="Tijdelijke aanduiding voor inhoud 3">
            <a:extLst>
              <a:ext uri="{FF2B5EF4-FFF2-40B4-BE49-F238E27FC236}">
                <a16:creationId xmlns:a16="http://schemas.microsoft.com/office/drawing/2014/main" id="{88BE2B5C-5E38-42BD-A1EC-80AF6DB1EA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17638"/>
            <a:ext cx="3670300" cy="2417762"/>
          </a:xfrm>
        </p:spPr>
      </p:pic>
      <p:pic>
        <p:nvPicPr>
          <p:cNvPr id="62468" name="Afbeelding 4">
            <a:extLst>
              <a:ext uri="{FF2B5EF4-FFF2-40B4-BE49-F238E27FC236}">
                <a16:creationId xmlns:a16="http://schemas.microsoft.com/office/drawing/2014/main" id="{3F1C1186-3E88-4C0C-BB44-A5B41B458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1417638"/>
            <a:ext cx="3262312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Afbeelding 5">
            <a:extLst>
              <a:ext uri="{FF2B5EF4-FFF2-40B4-BE49-F238E27FC236}">
                <a16:creationId xmlns:a16="http://schemas.microsoft.com/office/drawing/2014/main" id="{1E9E5844-B29B-4619-BE10-7C12423A8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67" y="3294125"/>
            <a:ext cx="5270747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>
            <a:extLst>
              <a:ext uri="{FF2B5EF4-FFF2-40B4-BE49-F238E27FC236}">
                <a16:creationId xmlns:a16="http://schemas.microsoft.com/office/drawing/2014/main" id="{CA188754-33AB-4703-BCE0-35BBD456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NL" altLang="nl-NL"/>
              <a:t>Goals LochemEnergie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7C5C3FD-52F0-4A90-AA56-241FACF1C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nl-NL" altLang="nl-NL" sz="2400" b="1"/>
              <a:t>Contribution LochemEnergie to:</a:t>
            </a:r>
          </a:p>
          <a:p>
            <a:pPr>
              <a:lnSpc>
                <a:spcPct val="90000"/>
              </a:lnSpc>
              <a:buFontTx/>
              <a:buNone/>
            </a:pPr>
            <a:endParaRPr lang="nl-NL" altLang="nl-NL" sz="2400"/>
          </a:p>
          <a:p>
            <a:pPr>
              <a:lnSpc>
                <a:spcPct val="90000"/>
              </a:lnSpc>
            </a:pPr>
            <a:r>
              <a:rPr lang="nl-NL" altLang="nl-NL" sz="2400"/>
              <a:t>Sustainable development, climate policies, </a:t>
            </a:r>
          </a:p>
          <a:p>
            <a:pPr algn="r">
              <a:lnSpc>
                <a:spcPct val="90000"/>
              </a:lnSpc>
            </a:pPr>
            <a:r>
              <a:rPr lang="nl-NL" altLang="nl-NL" sz="2400">
                <a:solidFill>
                  <a:srgbClr val="FF0000"/>
                </a:solidFill>
              </a:rPr>
              <a:t>By local production of renewable energy</a:t>
            </a:r>
          </a:p>
          <a:p>
            <a:pPr>
              <a:lnSpc>
                <a:spcPct val="90000"/>
              </a:lnSpc>
            </a:pPr>
            <a:r>
              <a:rPr lang="nl-NL" altLang="nl-NL" sz="2400"/>
              <a:t>Stronger local economy, </a:t>
            </a:r>
          </a:p>
          <a:p>
            <a:pPr algn="r">
              <a:lnSpc>
                <a:spcPct val="90000"/>
              </a:lnSpc>
            </a:pPr>
            <a:r>
              <a:rPr lang="nl-NL" altLang="nl-NL" sz="2400">
                <a:solidFill>
                  <a:srgbClr val="FF0000"/>
                </a:solidFill>
              </a:rPr>
              <a:t>By reinvestment of local profit </a:t>
            </a:r>
          </a:p>
          <a:p>
            <a:pPr>
              <a:lnSpc>
                <a:spcPct val="90000"/>
              </a:lnSpc>
            </a:pPr>
            <a:r>
              <a:rPr lang="nl-NL" altLang="nl-NL" sz="2400"/>
              <a:t>Stronger social communities and quality of life, </a:t>
            </a:r>
          </a:p>
          <a:p>
            <a:pPr algn="r">
              <a:lnSpc>
                <a:spcPct val="90000"/>
              </a:lnSpc>
            </a:pPr>
            <a:r>
              <a:rPr lang="nl-NL" altLang="nl-NL" sz="2400">
                <a:solidFill>
                  <a:srgbClr val="FF0000"/>
                </a:solidFill>
              </a:rPr>
              <a:t>By supporting local organisations</a:t>
            </a:r>
          </a:p>
          <a:p>
            <a:pPr>
              <a:lnSpc>
                <a:spcPct val="90000"/>
              </a:lnSpc>
            </a:pPr>
            <a:r>
              <a:rPr lang="nl-NL" altLang="nl-NL" sz="2400"/>
              <a:t>Decreasing expenses, </a:t>
            </a:r>
          </a:p>
          <a:p>
            <a:pPr algn="r">
              <a:lnSpc>
                <a:spcPct val="90000"/>
              </a:lnSpc>
            </a:pPr>
            <a:r>
              <a:rPr lang="nl-NL" altLang="nl-NL" sz="2400">
                <a:solidFill>
                  <a:srgbClr val="FF0000"/>
                </a:solidFill>
              </a:rPr>
              <a:t>By lower energy bill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>
            <a:extLst>
              <a:ext uri="{FF2B5EF4-FFF2-40B4-BE49-F238E27FC236}">
                <a16:creationId xmlns:a16="http://schemas.microsoft.com/office/drawing/2014/main" id="{8E2A332B-84B5-4953-B462-96C2ED96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NL" altLang="nl-NL"/>
              <a:t>deficit/surplus </a:t>
            </a:r>
            <a:br>
              <a:rPr lang="nl-NL" altLang="nl-NL"/>
            </a:br>
            <a:r>
              <a:rPr lang="nl-NL" altLang="nl-NL"/>
              <a:t>solar-PV and with hydropower</a:t>
            </a:r>
          </a:p>
        </p:txBody>
      </p:sp>
      <p:pic>
        <p:nvPicPr>
          <p:cNvPr id="63491" name="Tijdelijke aanduiding voor inhoud 3">
            <a:extLst>
              <a:ext uri="{FF2B5EF4-FFF2-40B4-BE49-F238E27FC236}">
                <a16:creationId xmlns:a16="http://schemas.microsoft.com/office/drawing/2014/main" id="{2339D4DB-AB3A-4E08-B2B1-DA5DDBDC90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0" y="1965325"/>
            <a:ext cx="3829050" cy="2927350"/>
          </a:xfrm>
        </p:spPr>
      </p:pic>
      <p:pic>
        <p:nvPicPr>
          <p:cNvPr id="63492" name="Afbeelding 4">
            <a:extLst>
              <a:ext uri="{FF2B5EF4-FFF2-40B4-BE49-F238E27FC236}">
                <a16:creationId xmlns:a16="http://schemas.microsoft.com/office/drawing/2014/main" id="{55061FB9-6FEA-41C4-AF8A-19C1864EC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1965325"/>
            <a:ext cx="369570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kstvak 5">
            <a:extLst>
              <a:ext uri="{FF2B5EF4-FFF2-40B4-BE49-F238E27FC236}">
                <a16:creationId xmlns:a16="http://schemas.microsoft.com/office/drawing/2014/main" id="{8F88C337-6C93-4C22-AB0A-3AAA28631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1595438"/>
            <a:ext cx="7353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latin typeface="Arial" panose="020B0604020202020204" pitchFamily="34" charset="0"/>
              </a:rPr>
              <a:t>solar-PV						mix solar and hydropower two sources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el 1">
            <a:extLst>
              <a:ext uri="{FF2B5EF4-FFF2-40B4-BE49-F238E27FC236}">
                <a16:creationId xmlns:a16="http://schemas.microsoft.com/office/drawing/2014/main" id="{4C4B65EB-0B86-490B-B5AC-75359D05F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NL" altLang="nl-NL" dirty="0" err="1"/>
              <a:t>Kanniewaarzijn</a:t>
            </a:r>
            <a:r>
              <a:rPr lang="nl-NL" altLang="nl-NL" dirty="0"/>
              <a:t> </a:t>
            </a:r>
            <a:br>
              <a:rPr lang="nl-NL" altLang="nl-NL" dirty="0"/>
            </a:br>
            <a:r>
              <a:rPr lang="nl-NL" altLang="nl-NL" dirty="0"/>
              <a:t>conclusies</a:t>
            </a:r>
          </a:p>
        </p:txBody>
      </p:sp>
      <p:sp>
        <p:nvSpPr>
          <p:cNvPr id="65539" name="Tijdelijke aanduiding voor inhoud 2">
            <a:extLst>
              <a:ext uri="{FF2B5EF4-FFF2-40B4-BE49-F238E27FC236}">
                <a16:creationId xmlns:a16="http://schemas.microsoft.com/office/drawing/2014/main" id="{DC099069-5812-4B07-AA83-734EFBB87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1600200"/>
            <a:ext cx="8553450" cy="4525963"/>
          </a:xfrm>
        </p:spPr>
        <p:txBody>
          <a:bodyPr/>
          <a:lstStyle/>
          <a:p>
            <a:r>
              <a:rPr lang="nl-NL" altLang="nl-NL" sz="2400" dirty="0"/>
              <a:t>Geen bonus voor goed je best doen (</a:t>
            </a:r>
            <a:r>
              <a:rPr lang="nl-NL" altLang="nl-NL" sz="2400" dirty="0" err="1"/>
              <a:t>grid</a:t>
            </a:r>
            <a:r>
              <a:rPr lang="nl-NL" altLang="nl-NL" sz="2400" dirty="0"/>
              <a:t> </a:t>
            </a:r>
            <a:r>
              <a:rPr lang="nl-NL" altLang="nl-NL" sz="2400" dirty="0" err="1"/>
              <a:t>balancering</a:t>
            </a:r>
            <a:r>
              <a:rPr lang="nl-NL" altLang="nl-NL" sz="2400" dirty="0"/>
              <a:t>)</a:t>
            </a:r>
          </a:p>
          <a:p>
            <a:r>
              <a:rPr lang="nl-NL" altLang="nl-NL" sz="2400" dirty="0"/>
              <a:t>Geen spectaculair resultaat energieopslag</a:t>
            </a:r>
          </a:p>
          <a:p>
            <a:r>
              <a:rPr lang="nl-NL" altLang="nl-NL" sz="2400" dirty="0"/>
              <a:t>Geen toestemming RWS voor: </a:t>
            </a:r>
          </a:p>
          <a:p>
            <a:pPr lvl="1"/>
            <a:r>
              <a:rPr lang="nl-NL" altLang="nl-NL" sz="1800" dirty="0"/>
              <a:t>Gebruik bestaande pompen</a:t>
            </a:r>
          </a:p>
          <a:p>
            <a:pPr lvl="1"/>
            <a:r>
              <a:rPr lang="nl-NL" altLang="nl-NL" sz="1800" dirty="0"/>
              <a:t>Bouw WKC naar sluis</a:t>
            </a:r>
          </a:p>
          <a:p>
            <a:pPr lvl="1"/>
            <a:r>
              <a:rPr lang="nl-NL" altLang="nl-NL" sz="1800" dirty="0"/>
              <a:t>Energie opslag op Twente kanaal</a:t>
            </a:r>
          </a:p>
          <a:p>
            <a:pPr lvl="1"/>
            <a:r>
              <a:rPr lang="nl-NL" altLang="nl-NL" sz="1800" dirty="0"/>
              <a:t>Overtollig water afvoeren naar Berkel</a:t>
            </a:r>
          </a:p>
          <a:p>
            <a:r>
              <a:rPr lang="nl-NL" altLang="nl-NL" sz="2400" dirty="0"/>
              <a:t>Gebruik stuw op Berkel rivier?</a:t>
            </a:r>
          </a:p>
          <a:p>
            <a:pPr lvl="1"/>
            <a:r>
              <a:rPr lang="nl-NL" altLang="nl-NL" sz="2000" dirty="0"/>
              <a:t>Opstalrecht en watervergunning</a:t>
            </a:r>
          </a:p>
          <a:p>
            <a:pPr lvl="1"/>
            <a:r>
              <a:rPr lang="nl-NL" altLang="nl-NL" sz="2000" dirty="0"/>
              <a:t>Waterschap Visveiligheid: norm 2.7% vissterfte telt ook voor RWS?</a:t>
            </a:r>
          </a:p>
          <a:p>
            <a:r>
              <a:rPr lang="nl-NL" altLang="nl-NL" dirty="0"/>
              <a:t>Techniek: van vijzel naar </a:t>
            </a:r>
            <a:r>
              <a:rPr lang="nl-NL" altLang="nl-NL" dirty="0" err="1"/>
              <a:t>bovenslag</a:t>
            </a:r>
            <a:r>
              <a:rPr lang="nl-NL" altLang="nl-NL" dirty="0"/>
              <a:t> rad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349AEC-B843-4F44-AE95-412298A9D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NL" dirty="0"/>
              <a:t>EQA box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C1D66D3-6E38-4279-ADF4-6DE5F23FC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518" y="1604053"/>
            <a:ext cx="3697482" cy="5268912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9F079DAD-41B3-45FD-A650-D4F6F30EA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Hangend aan de stuwklep</a:t>
            </a:r>
          </a:p>
          <a:p>
            <a:r>
              <a:rPr lang="nl-NL" dirty="0"/>
              <a:t>Verval 1.60 m </a:t>
            </a:r>
          </a:p>
          <a:p>
            <a:r>
              <a:rPr lang="nl-NL" dirty="0"/>
              <a:t>Totaal debiet 3000 l/s </a:t>
            </a:r>
          </a:p>
          <a:p>
            <a:r>
              <a:rPr lang="nl-NL" dirty="0"/>
              <a:t>2 x EQA Box 20</a:t>
            </a:r>
          </a:p>
          <a:p>
            <a:r>
              <a:rPr lang="nl-NL" dirty="0"/>
              <a:t>2 x 16 kW* </a:t>
            </a:r>
          </a:p>
          <a:p>
            <a:r>
              <a:rPr lang="nl-NL" dirty="0"/>
              <a:t>170.000 - 225.000 kWh/j**</a:t>
            </a:r>
          </a:p>
          <a:p>
            <a:r>
              <a:rPr lang="nl-NL" dirty="0"/>
              <a:t>€ 215.000 ***</a:t>
            </a:r>
          </a:p>
        </p:txBody>
      </p:sp>
    </p:spTree>
    <p:extLst>
      <p:ext uri="{BB962C8B-B14F-4D97-AF65-F5344CB8AC3E}">
        <p14:creationId xmlns:p14="http://schemas.microsoft.com/office/powerpoint/2010/main" val="3841318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>
            <a:extLst>
              <a:ext uri="{FF2B5EF4-FFF2-40B4-BE49-F238E27FC236}">
                <a16:creationId xmlns:a16="http://schemas.microsoft.com/office/drawing/2014/main" id="{4E2A925A-3BD4-481C-A198-818C9CF17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NL" altLang="nl-NL"/>
              <a:t>stages</a:t>
            </a:r>
          </a:p>
        </p:txBody>
      </p:sp>
      <p:sp>
        <p:nvSpPr>
          <p:cNvPr id="23555" name="Tijdelijke aanduiding voor inhoud 2">
            <a:extLst>
              <a:ext uri="{FF2B5EF4-FFF2-40B4-BE49-F238E27FC236}">
                <a16:creationId xmlns:a16="http://schemas.microsoft.com/office/drawing/2014/main" id="{3FE447F7-A866-4D81-B224-06A0D2930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079408"/>
            <a:ext cx="8229600" cy="4525963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nl-NL" altLang="nl-NL" sz="2400" dirty="0"/>
              <a:t>High port Eefde (2011-2012)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nl-NL" altLang="nl-NL" sz="2400" dirty="0"/>
              <a:t>Smart mix research (2013-2015)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nl-NL" altLang="nl-NL" sz="2400" dirty="0"/>
              <a:t>Water storage research (2016)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nl-NL" altLang="nl-NL" sz="2400" dirty="0" err="1"/>
              <a:t>Conclusion</a:t>
            </a:r>
            <a:r>
              <a:rPr lang="nl-NL" altLang="nl-NL" sz="2400" dirty="0"/>
              <a:t> </a:t>
            </a:r>
            <a:r>
              <a:rPr lang="nl-NL" altLang="nl-NL" sz="2400" dirty="0" err="1"/>
              <a:t>feasibility</a:t>
            </a:r>
            <a:r>
              <a:rPr lang="nl-NL" altLang="nl-NL" sz="2400" dirty="0"/>
              <a:t> </a:t>
            </a:r>
            <a:r>
              <a:rPr lang="nl-NL" altLang="nl-NL" sz="2400" dirty="0" err="1"/>
              <a:t>study</a:t>
            </a:r>
            <a:r>
              <a:rPr lang="nl-NL" altLang="nl-NL" sz="2400" dirty="0"/>
              <a:t> LochemEnergie (2017-2018)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nl-NL" altLang="nl-NL" sz="2400" dirty="0"/>
              <a:t>New </a:t>
            </a:r>
            <a:r>
              <a:rPr lang="nl-NL" altLang="nl-NL" sz="2400" dirty="0" err="1"/>
              <a:t>technique</a:t>
            </a:r>
            <a:r>
              <a:rPr lang="nl-NL" altLang="nl-NL" sz="2400" dirty="0"/>
              <a:t> and new company (end 2019)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nl-NL" altLang="nl-NL" sz="2400" dirty="0"/>
              <a:t>Extra </a:t>
            </a:r>
            <a:r>
              <a:rPr lang="nl-NL" altLang="nl-NL" sz="2400" dirty="0" err="1"/>
              <a:t>hurdles</a:t>
            </a:r>
            <a:endParaRPr lang="nl-NL" altLang="nl-NL" sz="2400" dirty="0"/>
          </a:p>
        </p:txBody>
      </p:sp>
      <p:pic>
        <p:nvPicPr>
          <p:cNvPr id="23556" name="Afbeelding 1">
            <a:extLst>
              <a:ext uri="{FF2B5EF4-FFF2-40B4-BE49-F238E27FC236}">
                <a16:creationId xmlns:a16="http://schemas.microsoft.com/office/drawing/2014/main" id="{8F47FF0A-DF7E-47AC-9EBA-CC3327DC8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5140325"/>
            <a:ext cx="234315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Afbeeldingsresultaat voor highport eefde">
            <a:extLst>
              <a:ext uri="{FF2B5EF4-FFF2-40B4-BE49-F238E27FC236}">
                <a16:creationId xmlns:a16="http://schemas.microsoft.com/office/drawing/2014/main" id="{3B8158EB-B4FA-4A7C-9537-DF2DC0C58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8575"/>
            <a:ext cx="18288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Afbeeldingsresultaat voor slim net lochem">
            <a:extLst>
              <a:ext uri="{FF2B5EF4-FFF2-40B4-BE49-F238E27FC236}">
                <a16:creationId xmlns:a16="http://schemas.microsoft.com/office/drawing/2014/main" id="{03D7B8E1-DD8E-4616-9866-5AC296F67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5010150"/>
            <a:ext cx="1493837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8" descr="Afbeeldingsresultaat voor eefdewaterkracht">
            <a:extLst>
              <a:ext uri="{FF2B5EF4-FFF2-40B4-BE49-F238E27FC236}">
                <a16:creationId xmlns:a16="http://schemas.microsoft.com/office/drawing/2014/main" id="{BD264593-C72F-4B82-9C4E-08C254E3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5010150"/>
            <a:ext cx="299243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5012D34-C6CD-4605-AD3E-17C94EEA6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extLst>
              <a:ext uri="{FF2B5EF4-FFF2-40B4-BE49-F238E27FC236}">
                <a16:creationId xmlns:a16="http://schemas.microsoft.com/office/drawing/2014/main" id="{03D23B0B-D119-40D1-B25B-F6570B116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nl-NL" altLang="nl-NL"/>
              <a:t>Weir Lochem</a:t>
            </a:r>
          </a:p>
        </p:txBody>
      </p:sp>
      <p:pic>
        <p:nvPicPr>
          <p:cNvPr id="27651" name="Picture 6">
            <a:extLst>
              <a:ext uri="{FF2B5EF4-FFF2-40B4-BE49-F238E27FC236}">
                <a16:creationId xmlns:a16="http://schemas.microsoft.com/office/drawing/2014/main" id="{68C38ED0-1C28-4B0D-ACAA-2935AC431E9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71588"/>
            <a:ext cx="8229600" cy="4525962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D531130F-CFC1-49E1-A978-10D5CD164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nl-NL" altLang="nl-NL"/>
              <a:t>weir Berkel to IJssel</a:t>
            </a:r>
          </a:p>
        </p:txBody>
      </p:sp>
      <p:pic>
        <p:nvPicPr>
          <p:cNvPr id="29699" name="Picture 6">
            <a:extLst>
              <a:ext uri="{FF2B5EF4-FFF2-40B4-BE49-F238E27FC236}">
                <a16:creationId xmlns:a16="http://schemas.microsoft.com/office/drawing/2014/main" id="{3862AA35-7AC1-4E0B-B51E-A4625AAA260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500" y="1417638"/>
            <a:ext cx="7410450" cy="4525962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C9AD37E2-FC05-47DE-AD98-12FEFFD4A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nl-NL" altLang="nl-NL" dirty="0"/>
              <a:t>Onderslag/</a:t>
            </a:r>
            <a:br>
              <a:rPr lang="nl-NL" altLang="nl-NL" dirty="0"/>
            </a:br>
            <a:r>
              <a:rPr lang="nl-NL" altLang="nl-NL" dirty="0" err="1"/>
              <a:t>undershot</a:t>
            </a:r>
            <a:r>
              <a:rPr lang="nl-NL" altLang="nl-NL" dirty="0"/>
              <a:t> water </a:t>
            </a:r>
            <a:r>
              <a:rPr lang="nl-NL" altLang="nl-NL" dirty="0" err="1"/>
              <a:t>wheel</a:t>
            </a:r>
            <a:br>
              <a:rPr lang="nl-NL" altLang="nl-NL" dirty="0"/>
            </a:br>
            <a:r>
              <a:rPr lang="nl-NL" altLang="nl-NL" sz="2400" dirty="0"/>
              <a:t>diameter 6m and a </a:t>
            </a:r>
            <a:r>
              <a:rPr lang="nl-NL" altLang="nl-NL" sz="2400" dirty="0" err="1"/>
              <a:t>capacity</a:t>
            </a:r>
            <a:r>
              <a:rPr lang="nl-NL" altLang="nl-NL" sz="2400" dirty="0"/>
              <a:t> of 11kW</a:t>
            </a:r>
            <a:endParaRPr lang="nl-NL" altLang="nl-NL" dirty="0"/>
          </a:p>
        </p:txBody>
      </p:sp>
      <p:pic>
        <p:nvPicPr>
          <p:cNvPr id="31747" name="Picture 6">
            <a:extLst>
              <a:ext uri="{FF2B5EF4-FFF2-40B4-BE49-F238E27FC236}">
                <a16:creationId xmlns:a16="http://schemas.microsoft.com/office/drawing/2014/main" id="{F1925CF4-DBAC-410F-9E1E-E26ED64F89C9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2192" y="2332037"/>
            <a:ext cx="6053137" cy="4525963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>
            <a:extLst>
              <a:ext uri="{FF2B5EF4-FFF2-40B4-BE49-F238E27FC236}">
                <a16:creationId xmlns:a16="http://schemas.microsoft.com/office/drawing/2014/main" id="{83B19B05-D5A5-46E3-8A8C-6F54FB5C8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41987" name="Tijdelijke aanduiding voor inhoud 3">
            <a:extLst>
              <a:ext uri="{FF2B5EF4-FFF2-40B4-BE49-F238E27FC236}">
                <a16:creationId xmlns:a16="http://schemas.microsoft.com/office/drawing/2014/main" id="{F6F1AD20-9A87-49CE-ADEF-0DDC0B6152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4941888"/>
            <a:ext cx="1838325" cy="1666875"/>
          </a:xfrm>
        </p:spPr>
      </p:pic>
      <p:pic>
        <p:nvPicPr>
          <p:cNvPr id="41988" name="Afbeelding 4">
            <a:extLst>
              <a:ext uri="{FF2B5EF4-FFF2-40B4-BE49-F238E27FC236}">
                <a16:creationId xmlns:a16="http://schemas.microsoft.com/office/drawing/2014/main" id="{3E779E39-B0C1-48B5-8E91-8E0D69046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41300"/>
            <a:ext cx="4735513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Afbeelding 5">
            <a:extLst>
              <a:ext uri="{FF2B5EF4-FFF2-40B4-BE49-F238E27FC236}">
                <a16:creationId xmlns:a16="http://schemas.microsoft.com/office/drawing/2014/main" id="{54042220-5E10-4479-8527-10E2E564E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604963"/>
            <a:ext cx="3622675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Afbeelding 6">
            <a:extLst>
              <a:ext uri="{FF2B5EF4-FFF2-40B4-BE49-F238E27FC236}">
                <a16:creationId xmlns:a16="http://schemas.microsoft.com/office/drawing/2014/main" id="{1CCA3CFD-1F14-4231-B30D-5C6E651EC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4498975"/>
            <a:ext cx="5003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CF8AB1A-1738-44BA-9FAA-9C32B346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nl-NL" sz="4000"/>
              <a:t>Whirlpool turbine with </a:t>
            </a:r>
            <a:br>
              <a:rPr lang="en-US" altLang="nl-NL" sz="4000"/>
            </a:br>
            <a:r>
              <a:rPr lang="en-US" altLang="nl-NL" sz="4000"/>
              <a:t>integrated fish ladder</a:t>
            </a:r>
            <a:endParaRPr lang="nl-NL" altLang="nl-NL" sz="4000"/>
          </a:p>
        </p:txBody>
      </p:sp>
      <p:pic>
        <p:nvPicPr>
          <p:cNvPr id="43011" name="Picture 5">
            <a:extLst>
              <a:ext uri="{FF2B5EF4-FFF2-40B4-BE49-F238E27FC236}">
                <a16:creationId xmlns:a16="http://schemas.microsoft.com/office/drawing/2014/main" id="{D49FF437-AD1D-45E3-8998-52B08A2E937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5363" y="1600200"/>
            <a:ext cx="7151687" cy="4525963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sentatie3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Presentatie3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40710</TotalTime>
  <Words>370</Words>
  <Application>Microsoft Office PowerPoint</Application>
  <PresentationFormat>Diavoorstelling (4:3)</PresentationFormat>
  <Paragraphs>68</Paragraphs>
  <Slides>22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22</vt:i4>
      </vt:variant>
    </vt:vector>
  </HeadingPairs>
  <TitlesOfParts>
    <vt:vector size="29" baseType="lpstr">
      <vt:lpstr>Arial</vt:lpstr>
      <vt:lpstr>MS PGothic</vt:lpstr>
      <vt:lpstr>Calibri</vt:lpstr>
      <vt:lpstr>Wingdings</vt:lpstr>
      <vt:lpstr>Presentatie3</vt:lpstr>
      <vt:lpstr>Aangepast ontwerp</vt:lpstr>
      <vt:lpstr>1_Presentatie3</vt:lpstr>
      <vt:lpstr>Overview results:  Hydropower for the energy demand in Eefde  Tonnie Tekelenburg 20-21/01/2020  </vt:lpstr>
      <vt:lpstr>Goals LochemEnergie</vt:lpstr>
      <vt:lpstr>stages</vt:lpstr>
      <vt:lpstr>PowerPoint-presentatie</vt:lpstr>
      <vt:lpstr>Weir Lochem</vt:lpstr>
      <vt:lpstr>weir Berkel to IJssel</vt:lpstr>
      <vt:lpstr>Onderslag/ undershot water wheel diameter 6m and a capacity of 11kW</vt:lpstr>
      <vt:lpstr>PowerPoint-presentatie</vt:lpstr>
      <vt:lpstr>Whirlpool turbine with  integrated fish ladder</vt:lpstr>
      <vt:lpstr>whirlpool turbine</vt:lpstr>
      <vt:lpstr>Own design</vt:lpstr>
      <vt:lpstr>RWS impressie 2012</vt:lpstr>
      <vt:lpstr>Vijzel/mooring turbine</vt:lpstr>
      <vt:lpstr>Costs hydropower  versus production capacity </vt:lpstr>
      <vt:lpstr>PowerPoint-presentatie</vt:lpstr>
      <vt:lpstr>Analysis framework: mismatch per day and per year</vt:lpstr>
      <vt:lpstr>PowerPoint-presentatie</vt:lpstr>
      <vt:lpstr>Hydropower scenarios</vt:lpstr>
      <vt:lpstr>Potential from two  water sources for hydropower</vt:lpstr>
      <vt:lpstr>deficit/surplus  solar-PV and with hydropower</vt:lpstr>
      <vt:lpstr>Kanniewaarzijn  conclusies</vt:lpstr>
      <vt:lpstr>EQA box</vt:lpstr>
    </vt:vector>
  </TitlesOfParts>
  <Company>LochemEnergie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Verhaal LochemEnergie</dc:title>
  <dc:creator>Theo  Hermsen</dc:creator>
  <cp:lastModifiedBy>Tonnie Tekelenburg</cp:lastModifiedBy>
  <cp:revision>210</cp:revision>
  <cp:lastPrinted>2015-05-12T09:01:15Z</cp:lastPrinted>
  <dcterms:created xsi:type="dcterms:W3CDTF">2013-01-11T08:29:14Z</dcterms:created>
  <dcterms:modified xsi:type="dcterms:W3CDTF">2020-01-18T18:01:27Z</dcterms:modified>
</cp:coreProperties>
</file>