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37"/>
  </p:notesMasterIdLst>
  <p:sldIdLst>
    <p:sldId id="256" r:id="rId2"/>
    <p:sldId id="295" r:id="rId3"/>
    <p:sldId id="296" r:id="rId4"/>
    <p:sldId id="297" r:id="rId5"/>
    <p:sldId id="298" r:id="rId6"/>
    <p:sldId id="299" r:id="rId7"/>
    <p:sldId id="338" r:id="rId8"/>
    <p:sldId id="349" r:id="rId9"/>
    <p:sldId id="339" r:id="rId10"/>
    <p:sldId id="340" r:id="rId11"/>
    <p:sldId id="350" r:id="rId12"/>
    <p:sldId id="351" r:id="rId13"/>
    <p:sldId id="341" r:id="rId14"/>
    <p:sldId id="342" r:id="rId15"/>
    <p:sldId id="343" r:id="rId16"/>
    <p:sldId id="345" r:id="rId17"/>
    <p:sldId id="346" r:id="rId18"/>
    <p:sldId id="300" r:id="rId19"/>
    <p:sldId id="302" r:id="rId20"/>
    <p:sldId id="304" r:id="rId21"/>
    <p:sldId id="307" r:id="rId22"/>
    <p:sldId id="306" r:id="rId23"/>
    <p:sldId id="311" r:id="rId24"/>
    <p:sldId id="319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336" r:id="rId33"/>
    <p:sldId id="334" r:id="rId34"/>
    <p:sldId id="337" r:id="rId35"/>
    <p:sldId id="272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559" autoAdjust="0"/>
  </p:normalViewPr>
  <p:slideViewPr>
    <p:cSldViewPr snapToGrid="0" snapToObjects="1"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324DD-A581-8140-912D-A3AFDB1E7B2B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D1EDF-B26B-4841-8812-62EDE73520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7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1kW = 2 homes, Domestic energy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B48650-C5B3-5F44-BDF1-B8BD742266E6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142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712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91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00BAD-E0A2-5249-B04F-8E6E2B35A33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A0662E0-FEAD-D140-B0AE-9869B30C2E9C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00BAD-E0A2-5249-B04F-8E6E2B35A33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62E0-FEAD-D140-B0AE-9869B30C2E9C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00BAD-E0A2-5249-B04F-8E6E2B35A33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62E0-FEAD-D140-B0AE-9869B30C2E9C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00BAD-E0A2-5249-B04F-8E6E2B35A33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62E0-FEAD-D140-B0AE-9869B30C2E9C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00BAD-E0A2-5249-B04F-8E6E2B35A33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62E0-FEAD-D140-B0AE-9869B30C2E9C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00BAD-E0A2-5249-B04F-8E6E2B35A33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62E0-FEAD-D140-B0AE-9869B30C2E9C}" type="slidenum">
              <a:rPr lang="en-US" smtClean="0"/>
              <a:t>‹nr.›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00BAD-E0A2-5249-B04F-8E6E2B35A33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62E0-FEAD-D140-B0AE-9869B30C2E9C}" type="slidenum">
              <a:rPr lang="en-US" smtClean="0"/>
              <a:t>‹nr.›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00BAD-E0A2-5249-B04F-8E6E2B35A33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62E0-FEAD-D140-B0AE-9869B30C2E9C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00BAD-E0A2-5249-B04F-8E6E2B35A33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62E0-FEAD-D140-B0AE-9869B30C2E9C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00BAD-E0A2-5249-B04F-8E6E2B35A33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62E0-FEAD-D140-B0AE-9869B30C2E9C}" type="slidenum">
              <a:rPr lang="en-US" smtClean="0"/>
              <a:t>‹nr.›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00BAD-E0A2-5249-B04F-8E6E2B35A33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62E0-FEAD-D140-B0AE-9869B30C2E9C}" type="slidenum">
              <a:rPr lang="en-US" smtClean="0"/>
              <a:t>‹nr.›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8000BAD-E0A2-5249-B04F-8E6E2B35A33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2A0662E0-FEAD-D140-B0AE-9869B30C2E9C}" type="slidenum">
              <a:rPr lang="en-US" smtClean="0"/>
              <a:t>‹nr.›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gren@thegreenvalleys.or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Community ENERGY </a:t>
            </a:r>
            <a:r>
              <a:rPr lang="en-US" dirty="0" err="1"/>
              <a:t>COOPeratives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464053"/>
            <a:ext cx="3886200" cy="1565146"/>
          </a:xfrm>
        </p:spPr>
        <p:txBody>
          <a:bodyPr>
            <a:normAutofit/>
          </a:bodyPr>
          <a:lstStyle/>
          <a:p>
            <a:r>
              <a:rPr lang="en-US" dirty="0"/>
              <a:t>Grenville Ham and Gareth Ellis</a:t>
            </a:r>
          </a:p>
          <a:p>
            <a:r>
              <a:rPr lang="en-US" dirty="0"/>
              <a:t>The Green Valleys CIC</a:t>
            </a:r>
          </a:p>
          <a:p>
            <a:r>
              <a:rPr lang="en-US" dirty="0">
                <a:hlinkClick r:id="rId2"/>
              </a:rPr>
              <a:t>www.thegreenvalleys.org</a:t>
            </a:r>
            <a:endParaRPr lang="en-US" dirty="0"/>
          </a:p>
        </p:txBody>
      </p:sp>
      <p:pic>
        <p:nvPicPr>
          <p:cNvPr id="4" name="Picture 3" descr="EC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" y="5495118"/>
            <a:ext cx="3194483" cy="1197931"/>
          </a:xfrm>
          <a:prstGeom prst="rect">
            <a:avLst/>
          </a:prstGeom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554" y="5429139"/>
            <a:ext cx="1973683" cy="131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74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Unkn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92" y="1272963"/>
            <a:ext cx="3289300" cy="2463800"/>
          </a:xfrm>
          <a:prstGeom prst="rect">
            <a:avLst/>
          </a:prstGeom>
        </p:spPr>
      </p:pic>
      <p:pic>
        <p:nvPicPr>
          <p:cNvPr id="7" name="Picture 6" descr="Afon Goch small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" y="3888201"/>
            <a:ext cx="6446241" cy="2891600"/>
          </a:xfrm>
          <a:prstGeom prst="rect">
            <a:avLst/>
          </a:prstGeom>
        </p:spPr>
      </p:pic>
      <p:pic>
        <p:nvPicPr>
          <p:cNvPr id="8" name="Picture 7" descr="Ynni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29" y="873926"/>
            <a:ext cx="4670646" cy="34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01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Cardiff </a:t>
            </a:r>
            <a:r>
              <a:rPr lang="en-GB" dirty="0" err="1"/>
              <a:t>UnI</a:t>
            </a:r>
            <a:r>
              <a:rPr lang="en-GB" dirty="0"/>
              <a:t> research </a:t>
            </a:r>
            <a:r>
              <a:rPr lang="mr-IN" dirty="0"/>
              <a:t>–</a:t>
            </a:r>
            <a:r>
              <a:rPr lang="en-GB" dirty="0"/>
              <a:t> Small Hydro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18" y="1839854"/>
            <a:ext cx="7100762" cy="445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42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Cardiff </a:t>
            </a:r>
            <a:r>
              <a:rPr lang="en-GB" sz="2800" dirty="0" err="1"/>
              <a:t>UnI</a:t>
            </a:r>
            <a:r>
              <a:rPr lang="en-GB" sz="2800" dirty="0"/>
              <a:t> research </a:t>
            </a:r>
            <a:r>
              <a:rPr lang="mr-IN" sz="2800" dirty="0"/>
              <a:t>–</a:t>
            </a:r>
            <a:r>
              <a:rPr lang="en-GB" sz="2800" dirty="0"/>
              <a:t> </a:t>
            </a:r>
            <a:r>
              <a:rPr lang="en-GB" sz="2800" dirty="0" err="1"/>
              <a:t>ComMUNITY</a:t>
            </a:r>
            <a:r>
              <a:rPr lang="en-GB" sz="2800" dirty="0"/>
              <a:t> Hydro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997" y="1856109"/>
            <a:ext cx="6850560" cy="444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09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Woodlands</a:t>
            </a:r>
          </a:p>
        </p:txBody>
      </p:sp>
      <p:pic>
        <p:nvPicPr>
          <p:cNvPr id="7" name="Content Placeholder 6" descr="WTOW_Header_Carousel_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r="3672"/>
          <a:stretch>
            <a:fillRect/>
          </a:stretch>
        </p:blipFill>
        <p:spPr>
          <a:xfrm>
            <a:off x="6107769" y="4750658"/>
            <a:ext cx="3886200" cy="1866900"/>
          </a:xfrm>
        </p:spPr>
      </p:pic>
      <p:pic>
        <p:nvPicPr>
          <p:cNvPr id="4" name="Picture 3" descr="Woo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9" y="4750658"/>
            <a:ext cx="2340941" cy="1866900"/>
          </a:xfrm>
          <a:prstGeom prst="rect">
            <a:avLst/>
          </a:prstGeom>
        </p:spPr>
      </p:pic>
      <p:pic>
        <p:nvPicPr>
          <p:cNvPr id="5" name="Picture 4" descr="Woods LG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460" y="4750657"/>
            <a:ext cx="2489202" cy="1866901"/>
          </a:xfrm>
          <a:prstGeom prst="rect">
            <a:avLst/>
          </a:prstGeom>
        </p:spPr>
      </p:pic>
      <p:pic>
        <p:nvPicPr>
          <p:cNvPr id="6" name="Picture 5" descr="WTOW_Header_Carousel_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28" y="1167044"/>
            <a:ext cx="7664841" cy="341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24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Woodland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ruc 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270" y="2890762"/>
            <a:ext cx="2736254" cy="3870475"/>
          </a:xfrm>
          <a:prstGeom prst="rect">
            <a:avLst/>
          </a:prstGeom>
        </p:spPr>
      </p:pic>
      <p:pic>
        <p:nvPicPr>
          <p:cNvPr id="5" name="Picture 4" descr="Cruc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72" y="1296342"/>
            <a:ext cx="4299632" cy="3220574"/>
          </a:xfrm>
          <a:prstGeom prst="rect">
            <a:avLst/>
          </a:prstGeom>
        </p:spPr>
      </p:pic>
      <p:pic>
        <p:nvPicPr>
          <p:cNvPr id="6" name="Picture 5" descr="Crucorne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897" y="1360791"/>
            <a:ext cx="3588303" cy="1315389"/>
          </a:xfrm>
          <a:prstGeom prst="rect">
            <a:avLst/>
          </a:prstGeom>
        </p:spPr>
      </p:pic>
      <p:pic>
        <p:nvPicPr>
          <p:cNvPr id="7" name="Picture 6" descr="Cruc 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72" y="4051905"/>
            <a:ext cx="4316683" cy="243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14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Community Owned ELECTRIC CARS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Eco C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85" y="4700478"/>
            <a:ext cx="2552245" cy="1914184"/>
          </a:xfrm>
          <a:prstGeom prst="rect">
            <a:avLst/>
          </a:prstGeom>
        </p:spPr>
      </p:pic>
      <p:pic>
        <p:nvPicPr>
          <p:cNvPr id="6" name="Picture 5" descr="Talybiny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14" y="4700478"/>
            <a:ext cx="2876506" cy="1914184"/>
          </a:xfrm>
          <a:prstGeom prst="rect">
            <a:avLst/>
          </a:prstGeom>
        </p:spPr>
      </p:pic>
      <p:pic>
        <p:nvPicPr>
          <p:cNvPr id="7" name="Picture 6" descr="Eco car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14" y="1301130"/>
            <a:ext cx="7805352" cy="3252230"/>
          </a:xfrm>
          <a:prstGeom prst="rect">
            <a:avLst/>
          </a:prstGeom>
        </p:spPr>
      </p:pic>
      <p:pic>
        <p:nvPicPr>
          <p:cNvPr id="8" name="Picture 7" descr="Eco Car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720" y="4700479"/>
            <a:ext cx="4594041" cy="191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80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5356F-7DDB-4E4A-B1D1-605A2779F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Establishing a LOCAL ENERGY MARKET</a:t>
            </a:r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4A818283-42D2-B846-8188-2B524F008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6155" y="1793334"/>
            <a:ext cx="1664972" cy="29674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FA3492F-ED48-2649-B0C9-52BE20A257A9}"/>
              </a:ext>
            </a:extLst>
          </p:cNvPr>
          <p:cNvGrpSpPr/>
          <p:nvPr/>
        </p:nvGrpSpPr>
        <p:grpSpPr>
          <a:xfrm>
            <a:off x="-1006230" y="4810508"/>
            <a:ext cx="10150230" cy="2408976"/>
            <a:chOff x="-1006230" y="4810508"/>
            <a:chExt cx="10150230" cy="240897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54EB11F-8273-1442-999A-6F472564E5C0}"/>
                </a:ext>
              </a:extLst>
            </p:cNvPr>
            <p:cNvSpPr/>
            <p:nvPr/>
          </p:nvSpPr>
          <p:spPr>
            <a:xfrm>
              <a:off x="-1006230" y="4835768"/>
              <a:ext cx="4435230" cy="2383716"/>
            </a:xfrm>
            <a:custGeom>
              <a:avLst/>
              <a:gdLst>
                <a:gd name="connsiteX0" fmla="*/ 0 w 3468077"/>
                <a:gd name="connsiteY0" fmla="*/ 1514231 h 1563077"/>
                <a:gd name="connsiteX1" fmla="*/ 29307 w 3468077"/>
                <a:gd name="connsiteY1" fmla="*/ 1387231 h 1563077"/>
                <a:gd name="connsiteX2" fmla="*/ 68384 w 3468077"/>
                <a:gd name="connsiteY2" fmla="*/ 1318846 h 1563077"/>
                <a:gd name="connsiteX3" fmla="*/ 78153 w 3468077"/>
                <a:gd name="connsiteY3" fmla="*/ 1289538 h 1563077"/>
                <a:gd name="connsiteX4" fmla="*/ 97692 w 3468077"/>
                <a:gd name="connsiteY4" fmla="*/ 1250461 h 1563077"/>
                <a:gd name="connsiteX5" fmla="*/ 136769 w 3468077"/>
                <a:gd name="connsiteY5" fmla="*/ 1172307 h 1563077"/>
                <a:gd name="connsiteX6" fmla="*/ 166077 w 3468077"/>
                <a:gd name="connsiteY6" fmla="*/ 1074615 h 1563077"/>
                <a:gd name="connsiteX7" fmla="*/ 205153 w 3468077"/>
                <a:gd name="connsiteY7" fmla="*/ 1006231 h 1563077"/>
                <a:gd name="connsiteX8" fmla="*/ 214923 w 3468077"/>
                <a:gd name="connsiteY8" fmla="*/ 967154 h 1563077"/>
                <a:gd name="connsiteX9" fmla="*/ 224692 w 3468077"/>
                <a:gd name="connsiteY9" fmla="*/ 937846 h 1563077"/>
                <a:gd name="connsiteX10" fmla="*/ 234461 w 3468077"/>
                <a:gd name="connsiteY10" fmla="*/ 898769 h 1563077"/>
                <a:gd name="connsiteX11" fmla="*/ 254000 w 3468077"/>
                <a:gd name="connsiteY11" fmla="*/ 840154 h 1563077"/>
                <a:gd name="connsiteX12" fmla="*/ 273538 w 3468077"/>
                <a:gd name="connsiteY12" fmla="*/ 820615 h 1563077"/>
                <a:gd name="connsiteX13" fmla="*/ 312615 w 3468077"/>
                <a:gd name="connsiteY13" fmla="*/ 762000 h 1563077"/>
                <a:gd name="connsiteX14" fmla="*/ 332153 w 3468077"/>
                <a:gd name="connsiteY14" fmla="*/ 713154 h 1563077"/>
                <a:gd name="connsiteX15" fmla="*/ 361461 w 3468077"/>
                <a:gd name="connsiteY15" fmla="*/ 683846 h 1563077"/>
                <a:gd name="connsiteX16" fmla="*/ 400538 w 3468077"/>
                <a:gd name="connsiteY16" fmla="*/ 625231 h 1563077"/>
                <a:gd name="connsiteX17" fmla="*/ 420077 w 3468077"/>
                <a:gd name="connsiteY17" fmla="*/ 605692 h 1563077"/>
                <a:gd name="connsiteX18" fmla="*/ 468923 w 3468077"/>
                <a:gd name="connsiteY18" fmla="*/ 517769 h 1563077"/>
                <a:gd name="connsiteX19" fmla="*/ 488461 w 3468077"/>
                <a:gd name="connsiteY19" fmla="*/ 488461 h 1563077"/>
                <a:gd name="connsiteX20" fmla="*/ 517769 w 3468077"/>
                <a:gd name="connsiteY20" fmla="*/ 439615 h 1563077"/>
                <a:gd name="connsiteX21" fmla="*/ 547077 w 3468077"/>
                <a:gd name="connsiteY21" fmla="*/ 410307 h 1563077"/>
                <a:gd name="connsiteX22" fmla="*/ 576384 w 3468077"/>
                <a:gd name="connsiteY22" fmla="*/ 371231 h 1563077"/>
                <a:gd name="connsiteX23" fmla="*/ 615461 w 3468077"/>
                <a:gd name="connsiteY23" fmla="*/ 332154 h 1563077"/>
                <a:gd name="connsiteX24" fmla="*/ 664307 w 3468077"/>
                <a:gd name="connsiteY24" fmla="*/ 254000 h 1563077"/>
                <a:gd name="connsiteX25" fmla="*/ 703384 w 3468077"/>
                <a:gd name="connsiteY25" fmla="*/ 214923 h 1563077"/>
                <a:gd name="connsiteX26" fmla="*/ 722923 w 3468077"/>
                <a:gd name="connsiteY26" fmla="*/ 185615 h 1563077"/>
                <a:gd name="connsiteX27" fmla="*/ 771769 w 3468077"/>
                <a:gd name="connsiteY27" fmla="*/ 127000 h 1563077"/>
                <a:gd name="connsiteX28" fmla="*/ 801077 w 3468077"/>
                <a:gd name="connsiteY28" fmla="*/ 97692 h 1563077"/>
                <a:gd name="connsiteX29" fmla="*/ 859692 w 3468077"/>
                <a:gd name="connsiteY29" fmla="*/ 78154 h 1563077"/>
                <a:gd name="connsiteX30" fmla="*/ 967153 w 3468077"/>
                <a:gd name="connsiteY30" fmla="*/ 39077 h 1563077"/>
                <a:gd name="connsiteX31" fmla="*/ 1016000 w 3468077"/>
                <a:gd name="connsiteY31" fmla="*/ 29307 h 1563077"/>
                <a:gd name="connsiteX32" fmla="*/ 1064846 w 3468077"/>
                <a:gd name="connsiteY32" fmla="*/ 9769 h 1563077"/>
                <a:gd name="connsiteX33" fmla="*/ 1094153 w 3468077"/>
                <a:gd name="connsiteY33" fmla="*/ 0 h 1563077"/>
                <a:gd name="connsiteX34" fmla="*/ 1475153 w 3468077"/>
                <a:gd name="connsiteY34" fmla="*/ 19538 h 1563077"/>
                <a:gd name="connsiteX35" fmla="*/ 1524000 w 3468077"/>
                <a:gd name="connsiteY35" fmla="*/ 29307 h 1563077"/>
                <a:gd name="connsiteX36" fmla="*/ 1602153 w 3468077"/>
                <a:gd name="connsiteY36" fmla="*/ 58615 h 1563077"/>
                <a:gd name="connsiteX37" fmla="*/ 1641230 w 3468077"/>
                <a:gd name="connsiteY37" fmla="*/ 68384 h 1563077"/>
                <a:gd name="connsiteX38" fmla="*/ 1690077 w 3468077"/>
                <a:gd name="connsiteY38" fmla="*/ 87923 h 1563077"/>
                <a:gd name="connsiteX39" fmla="*/ 1748692 w 3468077"/>
                <a:gd name="connsiteY39" fmla="*/ 107461 h 1563077"/>
                <a:gd name="connsiteX40" fmla="*/ 1817077 w 3468077"/>
                <a:gd name="connsiteY40" fmla="*/ 136769 h 1563077"/>
                <a:gd name="connsiteX41" fmla="*/ 1895230 w 3468077"/>
                <a:gd name="connsiteY41" fmla="*/ 146538 h 1563077"/>
                <a:gd name="connsiteX42" fmla="*/ 2012461 w 3468077"/>
                <a:gd name="connsiteY42" fmla="*/ 214923 h 1563077"/>
                <a:gd name="connsiteX43" fmla="*/ 2071077 w 3468077"/>
                <a:gd name="connsiteY43" fmla="*/ 254000 h 1563077"/>
                <a:gd name="connsiteX44" fmla="*/ 2100384 w 3468077"/>
                <a:gd name="connsiteY44" fmla="*/ 273538 h 1563077"/>
                <a:gd name="connsiteX45" fmla="*/ 2159000 w 3468077"/>
                <a:gd name="connsiteY45" fmla="*/ 293077 h 1563077"/>
                <a:gd name="connsiteX46" fmla="*/ 2198077 w 3468077"/>
                <a:gd name="connsiteY46" fmla="*/ 312615 h 1563077"/>
                <a:gd name="connsiteX47" fmla="*/ 2237153 w 3468077"/>
                <a:gd name="connsiteY47" fmla="*/ 351692 h 1563077"/>
                <a:gd name="connsiteX48" fmla="*/ 2286000 w 3468077"/>
                <a:gd name="connsiteY48" fmla="*/ 381000 h 1563077"/>
                <a:gd name="connsiteX49" fmla="*/ 2344615 w 3468077"/>
                <a:gd name="connsiteY49" fmla="*/ 439615 h 1563077"/>
                <a:gd name="connsiteX50" fmla="*/ 2364153 w 3468077"/>
                <a:gd name="connsiteY50" fmla="*/ 459154 h 1563077"/>
                <a:gd name="connsiteX51" fmla="*/ 2432538 w 3468077"/>
                <a:gd name="connsiteY51" fmla="*/ 547077 h 1563077"/>
                <a:gd name="connsiteX52" fmla="*/ 2491153 w 3468077"/>
                <a:gd name="connsiteY52" fmla="*/ 586154 h 1563077"/>
                <a:gd name="connsiteX53" fmla="*/ 2520461 w 3468077"/>
                <a:gd name="connsiteY53" fmla="*/ 615461 h 1563077"/>
                <a:gd name="connsiteX54" fmla="*/ 2549769 w 3468077"/>
                <a:gd name="connsiteY54" fmla="*/ 625231 h 1563077"/>
                <a:gd name="connsiteX55" fmla="*/ 2608384 w 3468077"/>
                <a:gd name="connsiteY55" fmla="*/ 664307 h 1563077"/>
                <a:gd name="connsiteX56" fmla="*/ 2637692 w 3468077"/>
                <a:gd name="connsiteY56" fmla="*/ 683846 h 1563077"/>
                <a:gd name="connsiteX57" fmla="*/ 2706077 w 3468077"/>
                <a:gd name="connsiteY57" fmla="*/ 752231 h 1563077"/>
                <a:gd name="connsiteX58" fmla="*/ 2735384 w 3468077"/>
                <a:gd name="connsiteY58" fmla="*/ 781538 h 1563077"/>
                <a:gd name="connsiteX59" fmla="*/ 2754923 w 3468077"/>
                <a:gd name="connsiteY59" fmla="*/ 810846 h 1563077"/>
                <a:gd name="connsiteX60" fmla="*/ 2813538 w 3468077"/>
                <a:gd name="connsiteY60" fmla="*/ 859692 h 1563077"/>
                <a:gd name="connsiteX61" fmla="*/ 2842846 w 3468077"/>
                <a:gd name="connsiteY61" fmla="*/ 869461 h 1563077"/>
                <a:gd name="connsiteX62" fmla="*/ 2921000 w 3468077"/>
                <a:gd name="connsiteY62" fmla="*/ 937846 h 1563077"/>
                <a:gd name="connsiteX63" fmla="*/ 2960077 w 3468077"/>
                <a:gd name="connsiteY63" fmla="*/ 986692 h 1563077"/>
                <a:gd name="connsiteX64" fmla="*/ 2999153 w 3468077"/>
                <a:gd name="connsiteY64" fmla="*/ 1045307 h 1563077"/>
                <a:gd name="connsiteX65" fmla="*/ 3038230 w 3468077"/>
                <a:gd name="connsiteY65" fmla="*/ 1064846 h 1563077"/>
                <a:gd name="connsiteX66" fmla="*/ 3126153 w 3468077"/>
                <a:gd name="connsiteY66" fmla="*/ 1133231 h 1563077"/>
                <a:gd name="connsiteX67" fmla="*/ 3165230 w 3468077"/>
                <a:gd name="connsiteY67" fmla="*/ 1182077 h 1563077"/>
                <a:gd name="connsiteX68" fmla="*/ 3214077 w 3468077"/>
                <a:gd name="connsiteY68" fmla="*/ 1279769 h 1563077"/>
                <a:gd name="connsiteX69" fmla="*/ 3311769 w 3468077"/>
                <a:gd name="connsiteY69" fmla="*/ 1397000 h 1563077"/>
                <a:gd name="connsiteX70" fmla="*/ 3331307 w 3468077"/>
                <a:gd name="connsiteY70" fmla="*/ 1445846 h 1563077"/>
                <a:gd name="connsiteX71" fmla="*/ 3370384 w 3468077"/>
                <a:gd name="connsiteY71" fmla="*/ 1484923 h 1563077"/>
                <a:gd name="connsiteX72" fmla="*/ 3389923 w 3468077"/>
                <a:gd name="connsiteY72" fmla="*/ 1514231 h 1563077"/>
                <a:gd name="connsiteX73" fmla="*/ 3419230 w 3468077"/>
                <a:gd name="connsiteY73" fmla="*/ 1533769 h 1563077"/>
                <a:gd name="connsiteX74" fmla="*/ 3438769 w 3468077"/>
                <a:gd name="connsiteY74" fmla="*/ 1553307 h 1563077"/>
                <a:gd name="connsiteX75" fmla="*/ 3468077 w 3468077"/>
                <a:gd name="connsiteY75" fmla="*/ 1563077 h 1563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468077" h="1563077">
                  <a:moveTo>
                    <a:pt x="0" y="1514231"/>
                  </a:moveTo>
                  <a:cubicBezTo>
                    <a:pt x="4627" y="1491095"/>
                    <a:pt x="22573" y="1397331"/>
                    <a:pt x="29307" y="1387231"/>
                  </a:cubicBezTo>
                  <a:cubicBezTo>
                    <a:pt x="48930" y="1357796"/>
                    <a:pt x="53510" y="1353553"/>
                    <a:pt x="68384" y="1318846"/>
                  </a:cubicBezTo>
                  <a:cubicBezTo>
                    <a:pt x="72440" y="1309381"/>
                    <a:pt x="74097" y="1299003"/>
                    <a:pt x="78153" y="1289538"/>
                  </a:cubicBezTo>
                  <a:cubicBezTo>
                    <a:pt x="83890" y="1276152"/>
                    <a:pt x="92283" y="1263983"/>
                    <a:pt x="97692" y="1250461"/>
                  </a:cubicBezTo>
                  <a:cubicBezTo>
                    <a:pt x="127627" y="1175623"/>
                    <a:pt x="99320" y="1209756"/>
                    <a:pt x="136769" y="1172307"/>
                  </a:cubicBezTo>
                  <a:cubicBezTo>
                    <a:pt x="142230" y="1150461"/>
                    <a:pt x="156562" y="1088887"/>
                    <a:pt x="166077" y="1074615"/>
                  </a:cubicBezTo>
                  <a:cubicBezTo>
                    <a:pt x="182272" y="1050321"/>
                    <a:pt x="194529" y="1034560"/>
                    <a:pt x="205153" y="1006231"/>
                  </a:cubicBezTo>
                  <a:cubicBezTo>
                    <a:pt x="209867" y="993659"/>
                    <a:pt x="211234" y="980064"/>
                    <a:pt x="214923" y="967154"/>
                  </a:cubicBezTo>
                  <a:cubicBezTo>
                    <a:pt x="217752" y="957252"/>
                    <a:pt x="221863" y="947748"/>
                    <a:pt x="224692" y="937846"/>
                  </a:cubicBezTo>
                  <a:cubicBezTo>
                    <a:pt x="228380" y="924936"/>
                    <a:pt x="230603" y="911629"/>
                    <a:pt x="234461" y="898769"/>
                  </a:cubicBezTo>
                  <a:cubicBezTo>
                    <a:pt x="240379" y="879042"/>
                    <a:pt x="239437" y="854717"/>
                    <a:pt x="254000" y="840154"/>
                  </a:cubicBezTo>
                  <a:lnTo>
                    <a:pt x="273538" y="820615"/>
                  </a:lnTo>
                  <a:cubicBezTo>
                    <a:pt x="299364" y="743136"/>
                    <a:pt x="260345" y="845632"/>
                    <a:pt x="312615" y="762000"/>
                  </a:cubicBezTo>
                  <a:cubicBezTo>
                    <a:pt x="321909" y="747129"/>
                    <a:pt x="322859" y="728025"/>
                    <a:pt x="332153" y="713154"/>
                  </a:cubicBezTo>
                  <a:cubicBezTo>
                    <a:pt x="339475" y="701438"/>
                    <a:pt x="352979" y="694752"/>
                    <a:pt x="361461" y="683846"/>
                  </a:cubicBezTo>
                  <a:cubicBezTo>
                    <a:pt x="375878" y="665310"/>
                    <a:pt x="383934" y="641835"/>
                    <a:pt x="400538" y="625231"/>
                  </a:cubicBezTo>
                  <a:cubicBezTo>
                    <a:pt x="407051" y="618718"/>
                    <a:pt x="414723" y="613187"/>
                    <a:pt x="420077" y="605692"/>
                  </a:cubicBezTo>
                  <a:cubicBezTo>
                    <a:pt x="454936" y="556890"/>
                    <a:pt x="442381" y="564218"/>
                    <a:pt x="468923" y="517769"/>
                  </a:cubicBezTo>
                  <a:cubicBezTo>
                    <a:pt x="474748" y="507575"/>
                    <a:pt x="482238" y="498417"/>
                    <a:pt x="488461" y="488461"/>
                  </a:cubicBezTo>
                  <a:cubicBezTo>
                    <a:pt x="498525" y="472359"/>
                    <a:pt x="506376" y="454805"/>
                    <a:pt x="517769" y="439615"/>
                  </a:cubicBezTo>
                  <a:cubicBezTo>
                    <a:pt x="526059" y="428562"/>
                    <a:pt x="538086" y="420797"/>
                    <a:pt x="547077" y="410307"/>
                  </a:cubicBezTo>
                  <a:cubicBezTo>
                    <a:pt x="557673" y="397945"/>
                    <a:pt x="565662" y="383484"/>
                    <a:pt x="576384" y="371231"/>
                  </a:cubicBezTo>
                  <a:cubicBezTo>
                    <a:pt x="588514" y="357368"/>
                    <a:pt x="603331" y="346017"/>
                    <a:pt x="615461" y="332154"/>
                  </a:cubicBezTo>
                  <a:cubicBezTo>
                    <a:pt x="720412" y="212211"/>
                    <a:pt x="577647" y="369548"/>
                    <a:pt x="664307" y="254000"/>
                  </a:cubicBezTo>
                  <a:cubicBezTo>
                    <a:pt x="675360" y="239263"/>
                    <a:pt x="691396" y="228909"/>
                    <a:pt x="703384" y="214923"/>
                  </a:cubicBezTo>
                  <a:cubicBezTo>
                    <a:pt x="711025" y="206008"/>
                    <a:pt x="716410" y="195384"/>
                    <a:pt x="722923" y="185615"/>
                  </a:cubicBezTo>
                  <a:cubicBezTo>
                    <a:pt x="739337" y="136371"/>
                    <a:pt x="722088" y="169583"/>
                    <a:pt x="771769" y="127000"/>
                  </a:cubicBezTo>
                  <a:cubicBezTo>
                    <a:pt x="782259" y="118009"/>
                    <a:pt x="789000" y="104402"/>
                    <a:pt x="801077" y="97692"/>
                  </a:cubicBezTo>
                  <a:cubicBezTo>
                    <a:pt x="819080" y="87690"/>
                    <a:pt x="840337" y="85192"/>
                    <a:pt x="859692" y="78154"/>
                  </a:cubicBezTo>
                  <a:cubicBezTo>
                    <a:pt x="890564" y="66928"/>
                    <a:pt x="935469" y="45414"/>
                    <a:pt x="967153" y="39077"/>
                  </a:cubicBezTo>
                  <a:cubicBezTo>
                    <a:pt x="983435" y="35820"/>
                    <a:pt x="1000095" y="34078"/>
                    <a:pt x="1016000" y="29307"/>
                  </a:cubicBezTo>
                  <a:cubicBezTo>
                    <a:pt x="1032797" y="24268"/>
                    <a:pt x="1048426" y="15926"/>
                    <a:pt x="1064846" y="9769"/>
                  </a:cubicBezTo>
                  <a:cubicBezTo>
                    <a:pt x="1074488" y="6153"/>
                    <a:pt x="1084384" y="3256"/>
                    <a:pt x="1094153" y="0"/>
                  </a:cubicBezTo>
                  <a:cubicBezTo>
                    <a:pt x="1211557" y="4193"/>
                    <a:pt x="1352551" y="4213"/>
                    <a:pt x="1475153" y="19538"/>
                  </a:cubicBezTo>
                  <a:cubicBezTo>
                    <a:pt x="1491630" y="21598"/>
                    <a:pt x="1507718" y="26051"/>
                    <a:pt x="1524000" y="29307"/>
                  </a:cubicBezTo>
                  <a:cubicBezTo>
                    <a:pt x="1549808" y="39631"/>
                    <a:pt x="1575352" y="50958"/>
                    <a:pt x="1602153" y="58615"/>
                  </a:cubicBezTo>
                  <a:cubicBezTo>
                    <a:pt x="1615063" y="62304"/>
                    <a:pt x="1628492" y="64138"/>
                    <a:pt x="1641230" y="68384"/>
                  </a:cubicBezTo>
                  <a:cubicBezTo>
                    <a:pt x="1657867" y="73930"/>
                    <a:pt x="1673596" y="81930"/>
                    <a:pt x="1690077" y="87923"/>
                  </a:cubicBezTo>
                  <a:cubicBezTo>
                    <a:pt x="1709432" y="94961"/>
                    <a:pt x="1730271" y="98250"/>
                    <a:pt x="1748692" y="107461"/>
                  </a:cubicBezTo>
                  <a:cubicBezTo>
                    <a:pt x="1767941" y="117086"/>
                    <a:pt x="1794486" y="132662"/>
                    <a:pt x="1817077" y="136769"/>
                  </a:cubicBezTo>
                  <a:cubicBezTo>
                    <a:pt x="1842907" y="141465"/>
                    <a:pt x="1869179" y="143282"/>
                    <a:pt x="1895230" y="146538"/>
                  </a:cubicBezTo>
                  <a:cubicBezTo>
                    <a:pt x="1927225" y="162536"/>
                    <a:pt x="1986863" y="189325"/>
                    <a:pt x="2012461" y="214923"/>
                  </a:cubicBezTo>
                  <a:cubicBezTo>
                    <a:pt x="2049051" y="251513"/>
                    <a:pt x="2028662" y="239862"/>
                    <a:pt x="2071077" y="254000"/>
                  </a:cubicBezTo>
                  <a:cubicBezTo>
                    <a:pt x="2080846" y="260513"/>
                    <a:pt x="2089655" y="268770"/>
                    <a:pt x="2100384" y="273538"/>
                  </a:cubicBezTo>
                  <a:cubicBezTo>
                    <a:pt x="2119204" y="281903"/>
                    <a:pt x="2140579" y="283867"/>
                    <a:pt x="2159000" y="293077"/>
                  </a:cubicBezTo>
                  <a:lnTo>
                    <a:pt x="2198077" y="312615"/>
                  </a:lnTo>
                  <a:cubicBezTo>
                    <a:pt x="2211102" y="325641"/>
                    <a:pt x="2222613" y="340383"/>
                    <a:pt x="2237153" y="351692"/>
                  </a:cubicBezTo>
                  <a:cubicBezTo>
                    <a:pt x="2252141" y="363350"/>
                    <a:pt x="2271304" y="368976"/>
                    <a:pt x="2286000" y="381000"/>
                  </a:cubicBezTo>
                  <a:cubicBezTo>
                    <a:pt x="2307386" y="398497"/>
                    <a:pt x="2325077" y="420077"/>
                    <a:pt x="2344615" y="439615"/>
                  </a:cubicBezTo>
                  <a:cubicBezTo>
                    <a:pt x="2351128" y="446128"/>
                    <a:pt x="2359044" y="451490"/>
                    <a:pt x="2364153" y="459154"/>
                  </a:cubicBezTo>
                  <a:cubicBezTo>
                    <a:pt x="2386883" y="493249"/>
                    <a:pt x="2400752" y="522355"/>
                    <a:pt x="2432538" y="547077"/>
                  </a:cubicBezTo>
                  <a:cubicBezTo>
                    <a:pt x="2451074" y="561494"/>
                    <a:pt x="2474548" y="569550"/>
                    <a:pt x="2491153" y="586154"/>
                  </a:cubicBezTo>
                  <a:cubicBezTo>
                    <a:pt x="2500922" y="595923"/>
                    <a:pt x="2508966" y="607797"/>
                    <a:pt x="2520461" y="615461"/>
                  </a:cubicBezTo>
                  <a:cubicBezTo>
                    <a:pt x="2529029" y="621173"/>
                    <a:pt x="2540767" y="620230"/>
                    <a:pt x="2549769" y="625231"/>
                  </a:cubicBezTo>
                  <a:cubicBezTo>
                    <a:pt x="2570296" y="636635"/>
                    <a:pt x="2588846" y="651282"/>
                    <a:pt x="2608384" y="664307"/>
                  </a:cubicBezTo>
                  <a:cubicBezTo>
                    <a:pt x="2618153" y="670820"/>
                    <a:pt x="2629390" y="675544"/>
                    <a:pt x="2637692" y="683846"/>
                  </a:cubicBezTo>
                  <a:lnTo>
                    <a:pt x="2706077" y="752231"/>
                  </a:lnTo>
                  <a:cubicBezTo>
                    <a:pt x="2715846" y="762000"/>
                    <a:pt x="2727720" y="770043"/>
                    <a:pt x="2735384" y="781538"/>
                  </a:cubicBezTo>
                  <a:cubicBezTo>
                    <a:pt x="2741897" y="791307"/>
                    <a:pt x="2747406" y="801826"/>
                    <a:pt x="2754923" y="810846"/>
                  </a:cubicBezTo>
                  <a:cubicBezTo>
                    <a:pt x="2770357" y="829368"/>
                    <a:pt x="2791580" y="848713"/>
                    <a:pt x="2813538" y="859692"/>
                  </a:cubicBezTo>
                  <a:cubicBezTo>
                    <a:pt x="2822749" y="864297"/>
                    <a:pt x="2833077" y="866205"/>
                    <a:pt x="2842846" y="869461"/>
                  </a:cubicBezTo>
                  <a:cubicBezTo>
                    <a:pt x="2873826" y="890115"/>
                    <a:pt x="2898145" y="903562"/>
                    <a:pt x="2921000" y="937846"/>
                  </a:cubicBezTo>
                  <a:cubicBezTo>
                    <a:pt x="2945647" y="974818"/>
                    <a:pt x="2932236" y="958852"/>
                    <a:pt x="2960077" y="986692"/>
                  </a:cubicBezTo>
                  <a:cubicBezTo>
                    <a:pt x="2970806" y="1018880"/>
                    <a:pt x="2967138" y="1022439"/>
                    <a:pt x="2999153" y="1045307"/>
                  </a:cubicBezTo>
                  <a:cubicBezTo>
                    <a:pt x="3011004" y="1053772"/>
                    <a:pt x="3026858" y="1055748"/>
                    <a:pt x="3038230" y="1064846"/>
                  </a:cubicBezTo>
                  <a:cubicBezTo>
                    <a:pt x="3132370" y="1140157"/>
                    <a:pt x="3060108" y="1111214"/>
                    <a:pt x="3126153" y="1133231"/>
                  </a:cubicBezTo>
                  <a:cubicBezTo>
                    <a:pt x="3145940" y="1153017"/>
                    <a:pt x="3150850" y="1155372"/>
                    <a:pt x="3165230" y="1182077"/>
                  </a:cubicBezTo>
                  <a:cubicBezTo>
                    <a:pt x="3182491" y="1214133"/>
                    <a:pt x="3188333" y="1254024"/>
                    <a:pt x="3214077" y="1279769"/>
                  </a:cubicBezTo>
                  <a:cubicBezTo>
                    <a:pt x="3245526" y="1311219"/>
                    <a:pt x="3296289" y="1358299"/>
                    <a:pt x="3311769" y="1397000"/>
                  </a:cubicBezTo>
                  <a:cubicBezTo>
                    <a:pt x="3318282" y="1413282"/>
                    <a:pt x="3321580" y="1431255"/>
                    <a:pt x="3331307" y="1445846"/>
                  </a:cubicBezTo>
                  <a:cubicBezTo>
                    <a:pt x="3341525" y="1461173"/>
                    <a:pt x="3360166" y="1469596"/>
                    <a:pt x="3370384" y="1484923"/>
                  </a:cubicBezTo>
                  <a:cubicBezTo>
                    <a:pt x="3376897" y="1494692"/>
                    <a:pt x="3381621" y="1505929"/>
                    <a:pt x="3389923" y="1514231"/>
                  </a:cubicBezTo>
                  <a:cubicBezTo>
                    <a:pt x="3398225" y="1522533"/>
                    <a:pt x="3410062" y="1526435"/>
                    <a:pt x="3419230" y="1533769"/>
                  </a:cubicBezTo>
                  <a:cubicBezTo>
                    <a:pt x="3426422" y="1539523"/>
                    <a:pt x="3430871" y="1548568"/>
                    <a:pt x="3438769" y="1553307"/>
                  </a:cubicBezTo>
                  <a:cubicBezTo>
                    <a:pt x="3447599" y="1558605"/>
                    <a:pt x="3468077" y="1563077"/>
                    <a:pt x="3468077" y="1563077"/>
                  </a:cubicBezTo>
                </a:path>
              </a:pathLst>
            </a:custGeom>
            <a:solidFill>
              <a:srgbClr val="4F6228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28DA24-8562-5D45-A760-57F5E2E4A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8500" y="4810508"/>
              <a:ext cx="1651000" cy="1236656"/>
            </a:xfrm>
            <a:prstGeom prst="rect">
              <a:avLst/>
            </a:prstGeom>
          </p:spPr>
        </p:pic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D6CB0A-EFFE-C54E-B89B-F01EE25E8EA9}"/>
                </a:ext>
              </a:extLst>
            </p:cNvPr>
            <p:cNvSpPr/>
            <p:nvPr/>
          </p:nvSpPr>
          <p:spPr>
            <a:xfrm>
              <a:off x="1445847" y="4825987"/>
              <a:ext cx="3888153" cy="1445846"/>
            </a:xfrm>
            <a:custGeom>
              <a:avLst/>
              <a:gdLst>
                <a:gd name="connsiteX0" fmla="*/ 0 w 3468077"/>
                <a:gd name="connsiteY0" fmla="*/ 1514231 h 1563077"/>
                <a:gd name="connsiteX1" fmla="*/ 29307 w 3468077"/>
                <a:gd name="connsiteY1" fmla="*/ 1387231 h 1563077"/>
                <a:gd name="connsiteX2" fmla="*/ 68384 w 3468077"/>
                <a:gd name="connsiteY2" fmla="*/ 1318846 h 1563077"/>
                <a:gd name="connsiteX3" fmla="*/ 78153 w 3468077"/>
                <a:gd name="connsiteY3" fmla="*/ 1289538 h 1563077"/>
                <a:gd name="connsiteX4" fmla="*/ 97692 w 3468077"/>
                <a:gd name="connsiteY4" fmla="*/ 1250461 h 1563077"/>
                <a:gd name="connsiteX5" fmla="*/ 136769 w 3468077"/>
                <a:gd name="connsiteY5" fmla="*/ 1172307 h 1563077"/>
                <a:gd name="connsiteX6" fmla="*/ 166077 w 3468077"/>
                <a:gd name="connsiteY6" fmla="*/ 1074615 h 1563077"/>
                <a:gd name="connsiteX7" fmla="*/ 205153 w 3468077"/>
                <a:gd name="connsiteY7" fmla="*/ 1006231 h 1563077"/>
                <a:gd name="connsiteX8" fmla="*/ 214923 w 3468077"/>
                <a:gd name="connsiteY8" fmla="*/ 967154 h 1563077"/>
                <a:gd name="connsiteX9" fmla="*/ 224692 w 3468077"/>
                <a:gd name="connsiteY9" fmla="*/ 937846 h 1563077"/>
                <a:gd name="connsiteX10" fmla="*/ 234461 w 3468077"/>
                <a:gd name="connsiteY10" fmla="*/ 898769 h 1563077"/>
                <a:gd name="connsiteX11" fmla="*/ 254000 w 3468077"/>
                <a:gd name="connsiteY11" fmla="*/ 840154 h 1563077"/>
                <a:gd name="connsiteX12" fmla="*/ 273538 w 3468077"/>
                <a:gd name="connsiteY12" fmla="*/ 820615 h 1563077"/>
                <a:gd name="connsiteX13" fmla="*/ 312615 w 3468077"/>
                <a:gd name="connsiteY13" fmla="*/ 762000 h 1563077"/>
                <a:gd name="connsiteX14" fmla="*/ 332153 w 3468077"/>
                <a:gd name="connsiteY14" fmla="*/ 713154 h 1563077"/>
                <a:gd name="connsiteX15" fmla="*/ 361461 w 3468077"/>
                <a:gd name="connsiteY15" fmla="*/ 683846 h 1563077"/>
                <a:gd name="connsiteX16" fmla="*/ 400538 w 3468077"/>
                <a:gd name="connsiteY16" fmla="*/ 625231 h 1563077"/>
                <a:gd name="connsiteX17" fmla="*/ 420077 w 3468077"/>
                <a:gd name="connsiteY17" fmla="*/ 605692 h 1563077"/>
                <a:gd name="connsiteX18" fmla="*/ 468923 w 3468077"/>
                <a:gd name="connsiteY18" fmla="*/ 517769 h 1563077"/>
                <a:gd name="connsiteX19" fmla="*/ 488461 w 3468077"/>
                <a:gd name="connsiteY19" fmla="*/ 488461 h 1563077"/>
                <a:gd name="connsiteX20" fmla="*/ 517769 w 3468077"/>
                <a:gd name="connsiteY20" fmla="*/ 439615 h 1563077"/>
                <a:gd name="connsiteX21" fmla="*/ 547077 w 3468077"/>
                <a:gd name="connsiteY21" fmla="*/ 410307 h 1563077"/>
                <a:gd name="connsiteX22" fmla="*/ 576384 w 3468077"/>
                <a:gd name="connsiteY22" fmla="*/ 371231 h 1563077"/>
                <a:gd name="connsiteX23" fmla="*/ 615461 w 3468077"/>
                <a:gd name="connsiteY23" fmla="*/ 332154 h 1563077"/>
                <a:gd name="connsiteX24" fmla="*/ 664307 w 3468077"/>
                <a:gd name="connsiteY24" fmla="*/ 254000 h 1563077"/>
                <a:gd name="connsiteX25" fmla="*/ 703384 w 3468077"/>
                <a:gd name="connsiteY25" fmla="*/ 214923 h 1563077"/>
                <a:gd name="connsiteX26" fmla="*/ 722923 w 3468077"/>
                <a:gd name="connsiteY26" fmla="*/ 185615 h 1563077"/>
                <a:gd name="connsiteX27" fmla="*/ 771769 w 3468077"/>
                <a:gd name="connsiteY27" fmla="*/ 127000 h 1563077"/>
                <a:gd name="connsiteX28" fmla="*/ 801077 w 3468077"/>
                <a:gd name="connsiteY28" fmla="*/ 97692 h 1563077"/>
                <a:gd name="connsiteX29" fmla="*/ 859692 w 3468077"/>
                <a:gd name="connsiteY29" fmla="*/ 78154 h 1563077"/>
                <a:gd name="connsiteX30" fmla="*/ 967153 w 3468077"/>
                <a:gd name="connsiteY30" fmla="*/ 39077 h 1563077"/>
                <a:gd name="connsiteX31" fmla="*/ 1016000 w 3468077"/>
                <a:gd name="connsiteY31" fmla="*/ 29307 h 1563077"/>
                <a:gd name="connsiteX32" fmla="*/ 1064846 w 3468077"/>
                <a:gd name="connsiteY32" fmla="*/ 9769 h 1563077"/>
                <a:gd name="connsiteX33" fmla="*/ 1094153 w 3468077"/>
                <a:gd name="connsiteY33" fmla="*/ 0 h 1563077"/>
                <a:gd name="connsiteX34" fmla="*/ 1475153 w 3468077"/>
                <a:gd name="connsiteY34" fmla="*/ 19538 h 1563077"/>
                <a:gd name="connsiteX35" fmla="*/ 1524000 w 3468077"/>
                <a:gd name="connsiteY35" fmla="*/ 29307 h 1563077"/>
                <a:gd name="connsiteX36" fmla="*/ 1602153 w 3468077"/>
                <a:gd name="connsiteY36" fmla="*/ 58615 h 1563077"/>
                <a:gd name="connsiteX37" fmla="*/ 1641230 w 3468077"/>
                <a:gd name="connsiteY37" fmla="*/ 68384 h 1563077"/>
                <a:gd name="connsiteX38" fmla="*/ 1690077 w 3468077"/>
                <a:gd name="connsiteY38" fmla="*/ 87923 h 1563077"/>
                <a:gd name="connsiteX39" fmla="*/ 1748692 w 3468077"/>
                <a:gd name="connsiteY39" fmla="*/ 107461 h 1563077"/>
                <a:gd name="connsiteX40" fmla="*/ 1817077 w 3468077"/>
                <a:gd name="connsiteY40" fmla="*/ 136769 h 1563077"/>
                <a:gd name="connsiteX41" fmla="*/ 1895230 w 3468077"/>
                <a:gd name="connsiteY41" fmla="*/ 146538 h 1563077"/>
                <a:gd name="connsiteX42" fmla="*/ 2012461 w 3468077"/>
                <a:gd name="connsiteY42" fmla="*/ 214923 h 1563077"/>
                <a:gd name="connsiteX43" fmla="*/ 2071077 w 3468077"/>
                <a:gd name="connsiteY43" fmla="*/ 254000 h 1563077"/>
                <a:gd name="connsiteX44" fmla="*/ 2100384 w 3468077"/>
                <a:gd name="connsiteY44" fmla="*/ 273538 h 1563077"/>
                <a:gd name="connsiteX45" fmla="*/ 2159000 w 3468077"/>
                <a:gd name="connsiteY45" fmla="*/ 293077 h 1563077"/>
                <a:gd name="connsiteX46" fmla="*/ 2198077 w 3468077"/>
                <a:gd name="connsiteY46" fmla="*/ 312615 h 1563077"/>
                <a:gd name="connsiteX47" fmla="*/ 2237153 w 3468077"/>
                <a:gd name="connsiteY47" fmla="*/ 351692 h 1563077"/>
                <a:gd name="connsiteX48" fmla="*/ 2286000 w 3468077"/>
                <a:gd name="connsiteY48" fmla="*/ 381000 h 1563077"/>
                <a:gd name="connsiteX49" fmla="*/ 2344615 w 3468077"/>
                <a:gd name="connsiteY49" fmla="*/ 439615 h 1563077"/>
                <a:gd name="connsiteX50" fmla="*/ 2364153 w 3468077"/>
                <a:gd name="connsiteY50" fmla="*/ 459154 h 1563077"/>
                <a:gd name="connsiteX51" fmla="*/ 2432538 w 3468077"/>
                <a:gd name="connsiteY51" fmla="*/ 547077 h 1563077"/>
                <a:gd name="connsiteX52" fmla="*/ 2491153 w 3468077"/>
                <a:gd name="connsiteY52" fmla="*/ 586154 h 1563077"/>
                <a:gd name="connsiteX53" fmla="*/ 2520461 w 3468077"/>
                <a:gd name="connsiteY53" fmla="*/ 615461 h 1563077"/>
                <a:gd name="connsiteX54" fmla="*/ 2549769 w 3468077"/>
                <a:gd name="connsiteY54" fmla="*/ 625231 h 1563077"/>
                <a:gd name="connsiteX55" fmla="*/ 2608384 w 3468077"/>
                <a:gd name="connsiteY55" fmla="*/ 664307 h 1563077"/>
                <a:gd name="connsiteX56" fmla="*/ 2637692 w 3468077"/>
                <a:gd name="connsiteY56" fmla="*/ 683846 h 1563077"/>
                <a:gd name="connsiteX57" fmla="*/ 2706077 w 3468077"/>
                <a:gd name="connsiteY57" fmla="*/ 752231 h 1563077"/>
                <a:gd name="connsiteX58" fmla="*/ 2735384 w 3468077"/>
                <a:gd name="connsiteY58" fmla="*/ 781538 h 1563077"/>
                <a:gd name="connsiteX59" fmla="*/ 2754923 w 3468077"/>
                <a:gd name="connsiteY59" fmla="*/ 810846 h 1563077"/>
                <a:gd name="connsiteX60" fmla="*/ 2813538 w 3468077"/>
                <a:gd name="connsiteY60" fmla="*/ 859692 h 1563077"/>
                <a:gd name="connsiteX61" fmla="*/ 2842846 w 3468077"/>
                <a:gd name="connsiteY61" fmla="*/ 869461 h 1563077"/>
                <a:gd name="connsiteX62" fmla="*/ 2921000 w 3468077"/>
                <a:gd name="connsiteY62" fmla="*/ 937846 h 1563077"/>
                <a:gd name="connsiteX63" fmla="*/ 2960077 w 3468077"/>
                <a:gd name="connsiteY63" fmla="*/ 986692 h 1563077"/>
                <a:gd name="connsiteX64" fmla="*/ 2999153 w 3468077"/>
                <a:gd name="connsiteY64" fmla="*/ 1045307 h 1563077"/>
                <a:gd name="connsiteX65" fmla="*/ 3038230 w 3468077"/>
                <a:gd name="connsiteY65" fmla="*/ 1064846 h 1563077"/>
                <a:gd name="connsiteX66" fmla="*/ 3126153 w 3468077"/>
                <a:gd name="connsiteY66" fmla="*/ 1133231 h 1563077"/>
                <a:gd name="connsiteX67" fmla="*/ 3165230 w 3468077"/>
                <a:gd name="connsiteY67" fmla="*/ 1182077 h 1563077"/>
                <a:gd name="connsiteX68" fmla="*/ 3214077 w 3468077"/>
                <a:gd name="connsiteY68" fmla="*/ 1279769 h 1563077"/>
                <a:gd name="connsiteX69" fmla="*/ 3311769 w 3468077"/>
                <a:gd name="connsiteY69" fmla="*/ 1397000 h 1563077"/>
                <a:gd name="connsiteX70" fmla="*/ 3331307 w 3468077"/>
                <a:gd name="connsiteY70" fmla="*/ 1445846 h 1563077"/>
                <a:gd name="connsiteX71" fmla="*/ 3370384 w 3468077"/>
                <a:gd name="connsiteY71" fmla="*/ 1484923 h 1563077"/>
                <a:gd name="connsiteX72" fmla="*/ 3389923 w 3468077"/>
                <a:gd name="connsiteY72" fmla="*/ 1514231 h 1563077"/>
                <a:gd name="connsiteX73" fmla="*/ 3419230 w 3468077"/>
                <a:gd name="connsiteY73" fmla="*/ 1533769 h 1563077"/>
                <a:gd name="connsiteX74" fmla="*/ 3438769 w 3468077"/>
                <a:gd name="connsiteY74" fmla="*/ 1553307 h 1563077"/>
                <a:gd name="connsiteX75" fmla="*/ 3468077 w 3468077"/>
                <a:gd name="connsiteY75" fmla="*/ 1563077 h 1563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468077" h="1563077">
                  <a:moveTo>
                    <a:pt x="0" y="1514231"/>
                  </a:moveTo>
                  <a:cubicBezTo>
                    <a:pt x="4627" y="1491095"/>
                    <a:pt x="22573" y="1397331"/>
                    <a:pt x="29307" y="1387231"/>
                  </a:cubicBezTo>
                  <a:cubicBezTo>
                    <a:pt x="48930" y="1357796"/>
                    <a:pt x="53510" y="1353553"/>
                    <a:pt x="68384" y="1318846"/>
                  </a:cubicBezTo>
                  <a:cubicBezTo>
                    <a:pt x="72440" y="1309381"/>
                    <a:pt x="74097" y="1299003"/>
                    <a:pt x="78153" y="1289538"/>
                  </a:cubicBezTo>
                  <a:cubicBezTo>
                    <a:pt x="83890" y="1276152"/>
                    <a:pt x="92283" y="1263983"/>
                    <a:pt x="97692" y="1250461"/>
                  </a:cubicBezTo>
                  <a:cubicBezTo>
                    <a:pt x="127627" y="1175623"/>
                    <a:pt x="99320" y="1209756"/>
                    <a:pt x="136769" y="1172307"/>
                  </a:cubicBezTo>
                  <a:cubicBezTo>
                    <a:pt x="142230" y="1150461"/>
                    <a:pt x="156562" y="1088887"/>
                    <a:pt x="166077" y="1074615"/>
                  </a:cubicBezTo>
                  <a:cubicBezTo>
                    <a:pt x="182272" y="1050321"/>
                    <a:pt x="194529" y="1034560"/>
                    <a:pt x="205153" y="1006231"/>
                  </a:cubicBezTo>
                  <a:cubicBezTo>
                    <a:pt x="209867" y="993659"/>
                    <a:pt x="211234" y="980064"/>
                    <a:pt x="214923" y="967154"/>
                  </a:cubicBezTo>
                  <a:cubicBezTo>
                    <a:pt x="217752" y="957252"/>
                    <a:pt x="221863" y="947748"/>
                    <a:pt x="224692" y="937846"/>
                  </a:cubicBezTo>
                  <a:cubicBezTo>
                    <a:pt x="228380" y="924936"/>
                    <a:pt x="230603" y="911629"/>
                    <a:pt x="234461" y="898769"/>
                  </a:cubicBezTo>
                  <a:cubicBezTo>
                    <a:pt x="240379" y="879042"/>
                    <a:pt x="239437" y="854717"/>
                    <a:pt x="254000" y="840154"/>
                  </a:cubicBezTo>
                  <a:lnTo>
                    <a:pt x="273538" y="820615"/>
                  </a:lnTo>
                  <a:cubicBezTo>
                    <a:pt x="299364" y="743136"/>
                    <a:pt x="260345" y="845632"/>
                    <a:pt x="312615" y="762000"/>
                  </a:cubicBezTo>
                  <a:cubicBezTo>
                    <a:pt x="321909" y="747129"/>
                    <a:pt x="322859" y="728025"/>
                    <a:pt x="332153" y="713154"/>
                  </a:cubicBezTo>
                  <a:cubicBezTo>
                    <a:pt x="339475" y="701438"/>
                    <a:pt x="352979" y="694752"/>
                    <a:pt x="361461" y="683846"/>
                  </a:cubicBezTo>
                  <a:cubicBezTo>
                    <a:pt x="375878" y="665310"/>
                    <a:pt x="383934" y="641835"/>
                    <a:pt x="400538" y="625231"/>
                  </a:cubicBezTo>
                  <a:cubicBezTo>
                    <a:pt x="407051" y="618718"/>
                    <a:pt x="414723" y="613187"/>
                    <a:pt x="420077" y="605692"/>
                  </a:cubicBezTo>
                  <a:cubicBezTo>
                    <a:pt x="454936" y="556890"/>
                    <a:pt x="442381" y="564218"/>
                    <a:pt x="468923" y="517769"/>
                  </a:cubicBezTo>
                  <a:cubicBezTo>
                    <a:pt x="474748" y="507575"/>
                    <a:pt x="482238" y="498417"/>
                    <a:pt x="488461" y="488461"/>
                  </a:cubicBezTo>
                  <a:cubicBezTo>
                    <a:pt x="498525" y="472359"/>
                    <a:pt x="506376" y="454805"/>
                    <a:pt x="517769" y="439615"/>
                  </a:cubicBezTo>
                  <a:cubicBezTo>
                    <a:pt x="526059" y="428562"/>
                    <a:pt x="538086" y="420797"/>
                    <a:pt x="547077" y="410307"/>
                  </a:cubicBezTo>
                  <a:cubicBezTo>
                    <a:pt x="557673" y="397945"/>
                    <a:pt x="565662" y="383484"/>
                    <a:pt x="576384" y="371231"/>
                  </a:cubicBezTo>
                  <a:cubicBezTo>
                    <a:pt x="588514" y="357368"/>
                    <a:pt x="603331" y="346017"/>
                    <a:pt x="615461" y="332154"/>
                  </a:cubicBezTo>
                  <a:cubicBezTo>
                    <a:pt x="720412" y="212211"/>
                    <a:pt x="577647" y="369548"/>
                    <a:pt x="664307" y="254000"/>
                  </a:cubicBezTo>
                  <a:cubicBezTo>
                    <a:pt x="675360" y="239263"/>
                    <a:pt x="691396" y="228909"/>
                    <a:pt x="703384" y="214923"/>
                  </a:cubicBezTo>
                  <a:cubicBezTo>
                    <a:pt x="711025" y="206008"/>
                    <a:pt x="716410" y="195384"/>
                    <a:pt x="722923" y="185615"/>
                  </a:cubicBezTo>
                  <a:cubicBezTo>
                    <a:pt x="739337" y="136371"/>
                    <a:pt x="722088" y="169583"/>
                    <a:pt x="771769" y="127000"/>
                  </a:cubicBezTo>
                  <a:cubicBezTo>
                    <a:pt x="782259" y="118009"/>
                    <a:pt x="789000" y="104402"/>
                    <a:pt x="801077" y="97692"/>
                  </a:cubicBezTo>
                  <a:cubicBezTo>
                    <a:pt x="819080" y="87690"/>
                    <a:pt x="840337" y="85192"/>
                    <a:pt x="859692" y="78154"/>
                  </a:cubicBezTo>
                  <a:cubicBezTo>
                    <a:pt x="890564" y="66928"/>
                    <a:pt x="935469" y="45414"/>
                    <a:pt x="967153" y="39077"/>
                  </a:cubicBezTo>
                  <a:cubicBezTo>
                    <a:pt x="983435" y="35820"/>
                    <a:pt x="1000095" y="34078"/>
                    <a:pt x="1016000" y="29307"/>
                  </a:cubicBezTo>
                  <a:cubicBezTo>
                    <a:pt x="1032797" y="24268"/>
                    <a:pt x="1048426" y="15926"/>
                    <a:pt x="1064846" y="9769"/>
                  </a:cubicBezTo>
                  <a:cubicBezTo>
                    <a:pt x="1074488" y="6153"/>
                    <a:pt x="1084384" y="3256"/>
                    <a:pt x="1094153" y="0"/>
                  </a:cubicBezTo>
                  <a:cubicBezTo>
                    <a:pt x="1211557" y="4193"/>
                    <a:pt x="1352551" y="4213"/>
                    <a:pt x="1475153" y="19538"/>
                  </a:cubicBezTo>
                  <a:cubicBezTo>
                    <a:pt x="1491630" y="21598"/>
                    <a:pt x="1507718" y="26051"/>
                    <a:pt x="1524000" y="29307"/>
                  </a:cubicBezTo>
                  <a:cubicBezTo>
                    <a:pt x="1549808" y="39631"/>
                    <a:pt x="1575352" y="50958"/>
                    <a:pt x="1602153" y="58615"/>
                  </a:cubicBezTo>
                  <a:cubicBezTo>
                    <a:pt x="1615063" y="62304"/>
                    <a:pt x="1628492" y="64138"/>
                    <a:pt x="1641230" y="68384"/>
                  </a:cubicBezTo>
                  <a:cubicBezTo>
                    <a:pt x="1657867" y="73930"/>
                    <a:pt x="1673596" y="81930"/>
                    <a:pt x="1690077" y="87923"/>
                  </a:cubicBezTo>
                  <a:cubicBezTo>
                    <a:pt x="1709432" y="94961"/>
                    <a:pt x="1730271" y="98250"/>
                    <a:pt x="1748692" y="107461"/>
                  </a:cubicBezTo>
                  <a:cubicBezTo>
                    <a:pt x="1767941" y="117086"/>
                    <a:pt x="1794486" y="132662"/>
                    <a:pt x="1817077" y="136769"/>
                  </a:cubicBezTo>
                  <a:cubicBezTo>
                    <a:pt x="1842907" y="141465"/>
                    <a:pt x="1869179" y="143282"/>
                    <a:pt x="1895230" y="146538"/>
                  </a:cubicBezTo>
                  <a:cubicBezTo>
                    <a:pt x="1927225" y="162536"/>
                    <a:pt x="1986863" y="189325"/>
                    <a:pt x="2012461" y="214923"/>
                  </a:cubicBezTo>
                  <a:cubicBezTo>
                    <a:pt x="2049051" y="251513"/>
                    <a:pt x="2028662" y="239862"/>
                    <a:pt x="2071077" y="254000"/>
                  </a:cubicBezTo>
                  <a:cubicBezTo>
                    <a:pt x="2080846" y="260513"/>
                    <a:pt x="2089655" y="268770"/>
                    <a:pt x="2100384" y="273538"/>
                  </a:cubicBezTo>
                  <a:cubicBezTo>
                    <a:pt x="2119204" y="281903"/>
                    <a:pt x="2140579" y="283867"/>
                    <a:pt x="2159000" y="293077"/>
                  </a:cubicBezTo>
                  <a:lnTo>
                    <a:pt x="2198077" y="312615"/>
                  </a:lnTo>
                  <a:cubicBezTo>
                    <a:pt x="2211102" y="325641"/>
                    <a:pt x="2222613" y="340383"/>
                    <a:pt x="2237153" y="351692"/>
                  </a:cubicBezTo>
                  <a:cubicBezTo>
                    <a:pt x="2252141" y="363350"/>
                    <a:pt x="2271304" y="368976"/>
                    <a:pt x="2286000" y="381000"/>
                  </a:cubicBezTo>
                  <a:cubicBezTo>
                    <a:pt x="2307386" y="398497"/>
                    <a:pt x="2325077" y="420077"/>
                    <a:pt x="2344615" y="439615"/>
                  </a:cubicBezTo>
                  <a:cubicBezTo>
                    <a:pt x="2351128" y="446128"/>
                    <a:pt x="2359044" y="451490"/>
                    <a:pt x="2364153" y="459154"/>
                  </a:cubicBezTo>
                  <a:cubicBezTo>
                    <a:pt x="2386883" y="493249"/>
                    <a:pt x="2400752" y="522355"/>
                    <a:pt x="2432538" y="547077"/>
                  </a:cubicBezTo>
                  <a:cubicBezTo>
                    <a:pt x="2451074" y="561494"/>
                    <a:pt x="2474548" y="569550"/>
                    <a:pt x="2491153" y="586154"/>
                  </a:cubicBezTo>
                  <a:cubicBezTo>
                    <a:pt x="2500922" y="595923"/>
                    <a:pt x="2508966" y="607797"/>
                    <a:pt x="2520461" y="615461"/>
                  </a:cubicBezTo>
                  <a:cubicBezTo>
                    <a:pt x="2529029" y="621173"/>
                    <a:pt x="2540767" y="620230"/>
                    <a:pt x="2549769" y="625231"/>
                  </a:cubicBezTo>
                  <a:cubicBezTo>
                    <a:pt x="2570296" y="636635"/>
                    <a:pt x="2588846" y="651282"/>
                    <a:pt x="2608384" y="664307"/>
                  </a:cubicBezTo>
                  <a:cubicBezTo>
                    <a:pt x="2618153" y="670820"/>
                    <a:pt x="2629390" y="675544"/>
                    <a:pt x="2637692" y="683846"/>
                  </a:cubicBezTo>
                  <a:lnTo>
                    <a:pt x="2706077" y="752231"/>
                  </a:lnTo>
                  <a:cubicBezTo>
                    <a:pt x="2715846" y="762000"/>
                    <a:pt x="2727720" y="770043"/>
                    <a:pt x="2735384" y="781538"/>
                  </a:cubicBezTo>
                  <a:cubicBezTo>
                    <a:pt x="2741897" y="791307"/>
                    <a:pt x="2747406" y="801826"/>
                    <a:pt x="2754923" y="810846"/>
                  </a:cubicBezTo>
                  <a:cubicBezTo>
                    <a:pt x="2770357" y="829368"/>
                    <a:pt x="2791580" y="848713"/>
                    <a:pt x="2813538" y="859692"/>
                  </a:cubicBezTo>
                  <a:cubicBezTo>
                    <a:pt x="2822749" y="864297"/>
                    <a:pt x="2833077" y="866205"/>
                    <a:pt x="2842846" y="869461"/>
                  </a:cubicBezTo>
                  <a:cubicBezTo>
                    <a:pt x="2873826" y="890115"/>
                    <a:pt x="2898145" y="903562"/>
                    <a:pt x="2921000" y="937846"/>
                  </a:cubicBezTo>
                  <a:cubicBezTo>
                    <a:pt x="2945647" y="974818"/>
                    <a:pt x="2932236" y="958852"/>
                    <a:pt x="2960077" y="986692"/>
                  </a:cubicBezTo>
                  <a:cubicBezTo>
                    <a:pt x="2970806" y="1018880"/>
                    <a:pt x="2967138" y="1022439"/>
                    <a:pt x="2999153" y="1045307"/>
                  </a:cubicBezTo>
                  <a:cubicBezTo>
                    <a:pt x="3011004" y="1053772"/>
                    <a:pt x="3026858" y="1055748"/>
                    <a:pt x="3038230" y="1064846"/>
                  </a:cubicBezTo>
                  <a:cubicBezTo>
                    <a:pt x="3132370" y="1140157"/>
                    <a:pt x="3060108" y="1111214"/>
                    <a:pt x="3126153" y="1133231"/>
                  </a:cubicBezTo>
                  <a:cubicBezTo>
                    <a:pt x="3145940" y="1153017"/>
                    <a:pt x="3150850" y="1155372"/>
                    <a:pt x="3165230" y="1182077"/>
                  </a:cubicBezTo>
                  <a:cubicBezTo>
                    <a:pt x="3182491" y="1214133"/>
                    <a:pt x="3188333" y="1254024"/>
                    <a:pt x="3214077" y="1279769"/>
                  </a:cubicBezTo>
                  <a:cubicBezTo>
                    <a:pt x="3245526" y="1311219"/>
                    <a:pt x="3296289" y="1358299"/>
                    <a:pt x="3311769" y="1397000"/>
                  </a:cubicBezTo>
                  <a:cubicBezTo>
                    <a:pt x="3318282" y="1413282"/>
                    <a:pt x="3321580" y="1431255"/>
                    <a:pt x="3331307" y="1445846"/>
                  </a:cubicBezTo>
                  <a:cubicBezTo>
                    <a:pt x="3341525" y="1461173"/>
                    <a:pt x="3360166" y="1469596"/>
                    <a:pt x="3370384" y="1484923"/>
                  </a:cubicBezTo>
                  <a:cubicBezTo>
                    <a:pt x="3376897" y="1494692"/>
                    <a:pt x="3381621" y="1505929"/>
                    <a:pt x="3389923" y="1514231"/>
                  </a:cubicBezTo>
                  <a:cubicBezTo>
                    <a:pt x="3398225" y="1522533"/>
                    <a:pt x="3410062" y="1526435"/>
                    <a:pt x="3419230" y="1533769"/>
                  </a:cubicBezTo>
                  <a:cubicBezTo>
                    <a:pt x="3426422" y="1539523"/>
                    <a:pt x="3430871" y="1548568"/>
                    <a:pt x="3438769" y="1553307"/>
                  </a:cubicBezTo>
                  <a:cubicBezTo>
                    <a:pt x="3447599" y="1558605"/>
                    <a:pt x="3468077" y="1563077"/>
                    <a:pt x="3468077" y="1563077"/>
                  </a:cubicBezTo>
                </a:path>
              </a:pathLst>
            </a:custGeom>
            <a:solidFill>
              <a:srgbClr val="4F6228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AA955C4-E8A5-4A4C-A9C1-7426CF36A3CA}"/>
                </a:ext>
              </a:extLst>
            </p:cNvPr>
            <p:cNvSpPr/>
            <p:nvPr/>
          </p:nvSpPr>
          <p:spPr>
            <a:xfrm>
              <a:off x="0" y="6027625"/>
              <a:ext cx="9144000" cy="107460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FA3FD7F-9F98-B342-8A11-620353D59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4500" y="5128697"/>
              <a:ext cx="1079500" cy="89892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D7CD32-8CF6-E64A-B00C-3B9F8C026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0221" y="5128697"/>
              <a:ext cx="1079500" cy="89892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C034067-FBA2-4A4C-A3DF-DF17469F8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6155" y="5128697"/>
              <a:ext cx="1079500" cy="898929"/>
            </a:xfrm>
            <a:prstGeom prst="rect">
              <a:avLst/>
            </a:prstGeom>
          </p:spPr>
        </p:pic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3789AD-7CBD-2446-A254-53CE74DB1A8C}"/>
                </a:ext>
              </a:extLst>
            </p:cNvPr>
            <p:cNvSpPr/>
            <p:nvPr/>
          </p:nvSpPr>
          <p:spPr>
            <a:xfrm rot="20327779">
              <a:off x="3179444" y="5228466"/>
              <a:ext cx="1960582" cy="159288"/>
            </a:xfrm>
            <a:custGeom>
              <a:avLst/>
              <a:gdLst>
                <a:gd name="connsiteX0" fmla="*/ 0 w 1572846"/>
                <a:gd name="connsiteY0" fmla="*/ 0 h 548175"/>
                <a:gd name="connsiteX1" fmla="*/ 1025769 w 1572846"/>
                <a:gd name="connsiteY1" fmla="*/ 527538 h 548175"/>
                <a:gd name="connsiteX2" fmla="*/ 1572846 w 1572846"/>
                <a:gd name="connsiteY2" fmla="*/ 449384 h 54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2846" h="548175">
                  <a:moveTo>
                    <a:pt x="0" y="0"/>
                  </a:moveTo>
                  <a:cubicBezTo>
                    <a:pt x="381814" y="226320"/>
                    <a:pt x="763628" y="452641"/>
                    <a:pt x="1025769" y="527538"/>
                  </a:cubicBezTo>
                  <a:cubicBezTo>
                    <a:pt x="1287910" y="602435"/>
                    <a:pt x="1572846" y="449384"/>
                    <a:pt x="1572846" y="449384"/>
                  </a:cubicBezTo>
                </a:path>
              </a:pathLst>
            </a:cu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861E10-0418-3848-BA1C-38E9AEA9B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V="1">
              <a:off x="2553673" y="5528413"/>
              <a:ext cx="704362" cy="704362"/>
            </a:xfrm>
            <a:prstGeom prst="rect">
              <a:avLst/>
            </a:prstGeom>
          </p:spPr>
        </p:pic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7B1D316-5A24-3A4F-8AB6-D36145373350}"/>
                </a:ext>
              </a:extLst>
            </p:cNvPr>
            <p:cNvSpPr/>
            <p:nvPr/>
          </p:nvSpPr>
          <p:spPr>
            <a:xfrm>
              <a:off x="5486400" y="5027806"/>
              <a:ext cx="375138" cy="548175"/>
            </a:xfrm>
            <a:custGeom>
              <a:avLst/>
              <a:gdLst>
                <a:gd name="connsiteX0" fmla="*/ 0 w 1572846"/>
                <a:gd name="connsiteY0" fmla="*/ 0 h 548175"/>
                <a:gd name="connsiteX1" fmla="*/ 1025769 w 1572846"/>
                <a:gd name="connsiteY1" fmla="*/ 527538 h 548175"/>
                <a:gd name="connsiteX2" fmla="*/ 1572846 w 1572846"/>
                <a:gd name="connsiteY2" fmla="*/ 449384 h 54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2846" h="548175">
                  <a:moveTo>
                    <a:pt x="0" y="0"/>
                  </a:moveTo>
                  <a:cubicBezTo>
                    <a:pt x="381814" y="226320"/>
                    <a:pt x="763628" y="452641"/>
                    <a:pt x="1025769" y="527538"/>
                  </a:cubicBezTo>
                  <a:cubicBezTo>
                    <a:pt x="1287910" y="602435"/>
                    <a:pt x="1572846" y="449384"/>
                    <a:pt x="1572846" y="449384"/>
                  </a:cubicBezTo>
                </a:path>
              </a:pathLst>
            </a:cu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CE13CA6-0DFD-BE4E-B26D-A1E979C7656D}"/>
                </a:ext>
              </a:extLst>
            </p:cNvPr>
            <p:cNvSpPr/>
            <p:nvPr/>
          </p:nvSpPr>
          <p:spPr>
            <a:xfrm>
              <a:off x="1455369" y="5285154"/>
              <a:ext cx="3194785" cy="1800607"/>
            </a:xfrm>
            <a:custGeom>
              <a:avLst/>
              <a:gdLst>
                <a:gd name="connsiteX0" fmla="*/ 518016 w 3194785"/>
                <a:gd name="connsiteY0" fmla="*/ 29307 h 1898299"/>
                <a:gd name="connsiteX1" fmla="*/ 518016 w 3194785"/>
                <a:gd name="connsiteY1" fmla="*/ 29307 h 1898299"/>
                <a:gd name="connsiteX2" fmla="*/ 439862 w 3194785"/>
                <a:gd name="connsiteY2" fmla="*/ 78153 h 1898299"/>
                <a:gd name="connsiteX3" fmla="*/ 400785 w 3194785"/>
                <a:gd name="connsiteY3" fmla="*/ 87923 h 1898299"/>
                <a:gd name="connsiteX4" fmla="*/ 381246 w 3194785"/>
                <a:gd name="connsiteY4" fmla="*/ 107461 h 1898299"/>
                <a:gd name="connsiteX5" fmla="*/ 351939 w 3194785"/>
                <a:gd name="connsiteY5" fmla="*/ 127000 h 1898299"/>
                <a:gd name="connsiteX6" fmla="*/ 303093 w 3194785"/>
                <a:gd name="connsiteY6" fmla="*/ 175846 h 1898299"/>
                <a:gd name="connsiteX7" fmla="*/ 244477 w 3194785"/>
                <a:gd name="connsiteY7" fmla="*/ 214923 h 1898299"/>
                <a:gd name="connsiteX8" fmla="*/ 205400 w 3194785"/>
                <a:gd name="connsiteY8" fmla="*/ 273538 h 1898299"/>
                <a:gd name="connsiteX9" fmla="*/ 176093 w 3194785"/>
                <a:gd name="connsiteY9" fmla="*/ 293076 h 1898299"/>
                <a:gd name="connsiteX10" fmla="*/ 156554 w 3194785"/>
                <a:gd name="connsiteY10" fmla="*/ 312615 h 1898299"/>
                <a:gd name="connsiteX11" fmla="*/ 107708 w 3194785"/>
                <a:gd name="connsiteY11" fmla="*/ 341923 h 1898299"/>
                <a:gd name="connsiteX12" fmla="*/ 88169 w 3194785"/>
                <a:gd name="connsiteY12" fmla="*/ 371230 h 1898299"/>
                <a:gd name="connsiteX13" fmla="*/ 68631 w 3194785"/>
                <a:gd name="connsiteY13" fmla="*/ 429846 h 1898299"/>
                <a:gd name="connsiteX14" fmla="*/ 39323 w 3194785"/>
                <a:gd name="connsiteY14" fmla="*/ 488461 h 1898299"/>
                <a:gd name="connsiteX15" fmla="*/ 10016 w 3194785"/>
                <a:gd name="connsiteY15" fmla="*/ 556846 h 1898299"/>
                <a:gd name="connsiteX16" fmla="*/ 10016 w 3194785"/>
                <a:gd name="connsiteY16" fmla="*/ 732692 h 1898299"/>
                <a:gd name="connsiteX17" fmla="*/ 68631 w 3194785"/>
                <a:gd name="connsiteY17" fmla="*/ 762000 h 1898299"/>
                <a:gd name="connsiteX18" fmla="*/ 185862 w 3194785"/>
                <a:gd name="connsiteY18" fmla="*/ 801076 h 1898299"/>
                <a:gd name="connsiteX19" fmla="*/ 215169 w 3194785"/>
                <a:gd name="connsiteY19" fmla="*/ 810846 h 1898299"/>
                <a:gd name="connsiteX20" fmla="*/ 264016 w 3194785"/>
                <a:gd name="connsiteY20" fmla="*/ 820615 h 1898299"/>
                <a:gd name="connsiteX21" fmla="*/ 410554 w 3194785"/>
                <a:gd name="connsiteY21" fmla="*/ 849923 h 1898299"/>
                <a:gd name="connsiteX22" fmla="*/ 469169 w 3194785"/>
                <a:gd name="connsiteY22" fmla="*/ 869461 h 1898299"/>
                <a:gd name="connsiteX23" fmla="*/ 488708 w 3194785"/>
                <a:gd name="connsiteY23" fmla="*/ 898769 h 1898299"/>
                <a:gd name="connsiteX24" fmla="*/ 547323 w 3194785"/>
                <a:gd name="connsiteY24" fmla="*/ 928076 h 1898299"/>
                <a:gd name="connsiteX25" fmla="*/ 566862 w 3194785"/>
                <a:gd name="connsiteY25" fmla="*/ 947615 h 1898299"/>
                <a:gd name="connsiteX26" fmla="*/ 645016 w 3194785"/>
                <a:gd name="connsiteY26" fmla="*/ 957384 h 1898299"/>
                <a:gd name="connsiteX27" fmla="*/ 791554 w 3194785"/>
                <a:gd name="connsiteY27" fmla="*/ 967153 h 1898299"/>
                <a:gd name="connsiteX28" fmla="*/ 928323 w 3194785"/>
                <a:gd name="connsiteY28" fmla="*/ 986692 h 1898299"/>
                <a:gd name="connsiteX29" fmla="*/ 977169 w 3194785"/>
                <a:gd name="connsiteY29" fmla="*/ 996461 h 1898299"/>
                <a:gd name="connsiteX30" fmla="*/ 1035785 w 3194785"/>
                <a:gd name="connsiteY30" fmla="*/ 1006230 h 1898299"/>
                <a:gd name="connsiteX31" fmla="*/ 1153016 w 3194785"/>
                <a:gd name="connsiteY31" fmla="*/ 1035538 h 1898299"/>
                <a:gd name="connsiteX32" fmla="*/ 1182323 w 3194785"/>
                <a:gd name="connsiteY32" fmla="*/ 1045307 h 1898299"/>
                <a:gd name="connsiteX33" fmla="*/ 1240939 w 3194785"/>
                <a:gd name="connsiteY33" fmla="*/ 1055076 h 1898299"/>
                <a:gd name="connsiteX34" fmla="*/ 1299554 w 3194785"/>
                <a:gd name="connsiteY34" fmla="*/ 1074615 h 1898299"/>
                <a:gd name="connsiteX35" fmla="*/ 1328862 w 3194785"/>
                <a:gd name="connsiteY35" fmla="*/ 1084384 h 1898299"/>
                <a:gd name="connsiteX36" fmla="*/ 1485169 w 3194785"/>
                <a:gd name="connsiteY36" fmla="*/ 1103923 h 1898299"/>
                <a:gd name="connsiteX37" fmla="*/ 1524246 w 3194785"/>
                <a:gd name="connsiteY37" fmla="*/ 1123461 h 1898299"/>
                <a:gd name="connsiteX38" fmla="*/ 1602400 w 3194785"/>
                <a:gd name="connsiteY38" fmla="*/ 1143000 h 1898299"/>
                <a:gd name="connsiteX39" fmla="*/ 1670785 w 3194785"/>
                <a:gd name="connsiteY39" fmla="*/ 1162538 h 1898299"/>
                <a:gd name="connsiteX40" fmla="*/ 1700093 w 3194785"/>
                <a:gd name="connsiteY40" fmla="*/ 1182076 h 1898299"/>
                <a:gd name="connsiteX41" fmla="*/ 1758708 w 3194785"/>
                <a:gd name="connsiteY41" fmla="*/ 1201615 h 1898299"/>
                <a:gd name="connsiteX42" fmla="*/ 1788016 w 3194785"/>
                <a:gd name="connsiteY42" fmla="*/ 1221153 h 1898299"/>
                <a:gd name="connsiteX43" fmla="*/ 1817323 w 3194785"/>
                <a:gd name="connsiteY43" fmla="*/ 1230923 h 1898299"/>
                <a:gd name="connsiteX44" fmla="*/ 1856400 w 3194785"/>
                <a:gd name="connsiteY44" fmla="*/ 1250461 h 1898299"/>
                <a:gd name="connsiteX45" fmla="*/ 1934554 w 3194785"/>
                <a:gd name="connsiteY45" fmla="*/ 1289538 h 1898299"/>
                <a:gd name="connsiteX46" fmla="*/ 1983400 w 3194785"/>
                <a:gd name="connsiteY46" fmla="*/ 1328615 h 1898299"/>
                <a:gd name="connsiteX47" fmla="*/ 2051785 w 3194785"/>
                <a:gd name="connsiteY47" fmla="*/ 1348153 h 1898299"/>
                <a:gd name="connsiteX48" fmla="*/ 2149477 w 3194785"/>
                <a:gd name="connsiteY48" fmla="*/ 1406769 h 1898299"/>
                <a:gd name="connsiteX49" fmla="*/ 2198323 w 3194785"/>
                <a:gd name="connsiteY49" fmla="*/ 1436076 h 1898299"/>
                <a:gd name="connsiteX50" fmla="*/ 2227631 w 3194785"/>
                <a:gd name="connsiteY50" fmla="*/ 1455615 h 1898299"/>
                <a:gd name="connsiteX51" fmla="*/ 2256939 w 3194785"/>
                <a:gd name="connsiteY51" fmla="*/ 1494692 h 1898299"/>
                <a:gd name="connsiteX52" fmla="*/ 2286246 w 3194785"/>
                <a:gd name="connsiteY52" fmla="*/ 1504461 h 1898299"/>
                <a:gd name="connsiteX53" fmla="*/ 2305785 w 3194785"/>
                <a:gd name="connsiteY53" fmla="*/ 1524000 h 1898299"/>
                <a:gd name="connsiteX54" fmla="*/ 2374169 w 3194785"/>
                <a:gd name="connsiteY54" fmla="*/ 1563076 h 1898299"/>
                <a:gd name="connsiteX55" fmla="*/ 2393708 w 3194785"/>
                <a:gd name="connsiteY55" fmla="*/ 1582615 h 1898299"/>
                <a:gd name="connsiteX56" fmla="*/ 2423016 w 3194785"/>
                <a:gd name="connsiteY56" fmla="*/ 1602153 h 1898299"/>
                <a:gd name="connsiteX57" fmla="*/ 2462093 w 3194785"/>
                <a:gd name="connsiteY57" fmla="*/ 1641230 h 1898299"/>
                <a:gd name="connsiteX58" fmla="*/ 2520708 w 3194785"/>
                <a:gd name="connsiteY58" fmla="*/ 1680307 h 1898299"/>
                <a:gd name="connsiteX59" fmla="*/ 2550016 w 3194785"/>
                <a:gd name="connsiteY59" fmla="*/ 1699846 h 1898299"/>
                <a:gd name="connsiteX60" fmla="*/ 2559785 w 3194785"/>
                <a:gd name="connsiteY60" fmla="*/ 1729153 h 1898299"/>
                <a:gd name="connsiteX61" fmla="*/ 2589093 w 3194785"/>
                <a:gd name="connsiteY61" fmla="*/ 1738923 h 1898299"/>
                <a:gd name="connsiteX62" fmla="*/ 2647708 w 3194785"/>
                <a:gd name="connsiteY62" fmla="*/ 1778000 h 1898299"/>
                <a:gd name="connsiteX63" fmla="*/ 2696554 w 3194785"/>
                <a:gd name="connsiteY63" fmla="*/ 1826846 h 1898299"/>
                <a:gd name="connsiteX64" fmla="*/ 2716093 w 3194785"/>
                <a:gd name="connsiteY64" fmla="*/ 1846384 h 1898299"/>
                <a:gd name="connsiteX65" fmla="*/ 2745400 w 3194785"/>
                <a:gd name="connsiteY65" fmla="*/ 1856153 h 1898299"/>
                <a:gd name="connsiteX66" fmla="*/ 2755169 w 3194785"/>
                <a:gd name="connsiteY66" fmla="*/ 1885461 h 1898299"/>
                <a:gd name="connsiteX67" fmla="*/ 3194785 w 3194785"/>
                <a:gd name="connsiteY67" fmla="*/ 1885461 h 1898299"/>
                <a:gd name="connsiteX68" fmla="*/ 3165477 w 3194785"/>
                <a:gd name="connsiteY68" fmla="*/ 1836615 h 1898299"/>
                <a:gd name="connsiteX69" fmla="*/ 3126400 w 3194785"/>
                <a:gd name="connsiteY69" fmla="*/ 1797538 h 1898299"/>
                <a:gd name="connsiteX70" fmla="*/ 3077554 w 3194785"/>
                <a:gd name="connsiteY70" fmla="*/ 1758461 h 1898299"/>
                <a:gd name="connsiteX71" fmla="*/ 3038477 w 3194785"/>
                <a:gd name="connsiteY71" fmla="*/ 1709615 h 1898299"/>
                <a:gd name="connsiteX72" fmla="*/ 3009169 w 3194785"/>
                <a:gd name="connsiteY72" fmla="*/ 1699846 h 1898299"/>
                <a:gd name="connsiteX73" fmla="*/ 2970093 w 3194785"/>
                <a:gd name="connsiteY73" fmla="*/ 1641230 h 1898299"/>
                <a:gd name="connsiteX74" fmla="*/ 2940785 w 3194785"/>
                <a:gd name="connsiteY74" fmla="*/ 1631461 h 1898299"/>
                <a:gd name="connsiteX75" fmla="*/ 2872400 w 3194785"/>
                <a:gd name="connsiteY75" fmla="*/ 1572846 h 1898299"/>
                <a:gd name="connsiteX76" fmla="*/ 2852862 w 3194785"/>
                <a:gd name="connsiteY76" fmla="*/ 1553307 h 1898299"/>
                <a:gd name="connsiteX77" fmla="*/ 2823554 w 3194785"/>
                <a:gd name="connsiteY77" fmla="*/ 1543538 h 1898299"/>
                <a:gd name="connsiteX78" fmla="*/ 2794246 w 3194785"/>
                <a:gd name="connsiteY78" fmla="*/ 1524000 h 1898299"/>
                <a:gd name="connsiteX79" fmla="*/ 2774708 w 3194785"/>
                <a:gd name="connsiteY79" fmla="*/ 1494692 h 1898299"/>
                <a:gd name="connsiteX80" fmla="*/ 2716093 w 3194785"/>
                <a:gd name="connsiteY80" fmla="*/ 1475153 h 1898299"/>
                <a:gd name="connsiteX81" fmla="*/ 2677016 w 3194785"/>
                <a:gd name="connsiteY81" fmla="*/ 1436076 h 1898299"/>
                <a:gd name="connsiteX82" fmla="*/ 2579323 w 3194785"/>
                <a:gd name="connsiteY82" fmla="*/ 1377461 h 1898299"/>
                <a:gd name="connsiteX83" fmla="*/ 2520708 w 3194785"/>
                <a:gd name="connsiteY83" fmla="*/ 1357923 h 1898299"/>
                <a:gd name="connsiteX84" fmla="*/ 2481631 w 3194785"/>
                <a:gd name="connsiteY84" fmla="*/ 1338384 h 1898299"/>
                <a:gd name="connsiteX85" fmla="*/ 2423016 w 3194785"/>
                <a:gd name="connsiteY85" fmla="*/ 1318846 h 1898299"/>
                <a:gd name="connsiteX86" fmla="*/ 2325323 w 3194785"/>
                <a:gd name="connsiteY86" fmla="*/ 1270000 h 1898299"/>
                <a:gd name="connsiteX87" fmla="*/ 2276477 w 3194785"/>
                <a:gd name="connsiteY87" fmla="*/ 1240692 h 1898299"/>
                <a:gd name="connsiteX88" fmla="*/ 2217862 w 3194785"/>
                <a:gd name="connsiteY88" fmla="*/ 1201615 h 1898299"/>
                <a:gd name="connsiteX89" fmla="*/ 2129939 w 3194785"/>
                <a:gd name="connsiteY89" fmla="*/ 1172307 h 1898299"/>
                <a:gd name="connsiteX90" fmla="*/ 2100631 w 3194785"/>
                <a:gd name="connsiteY90" fmla="*/ 1162538 h 1898299"/>
                <a:gd name="connsiteX91" fmla="*/ 2002939 w 3194785"/>
                <a:gd name="connsiteY91" fmla="*/ 1143000 h 1898299"/>
                <a:gd name="connsiteX92" fmla="*/ 1895477 w 3194785"/>
                <a:gd name="connsiteY92" fmla="*/ 1113692 h 1898299"/>
                <a:gd name="connsiteX93" fmla="*/ 1836862 w 3194785"/>
                <a:gd name="connsiteY93" fmla="*/ 1094153 h 1898299"/>
                <a:gd name="connsiteX94" fmla="*/ 1788016 w 3194785"/>
                <a:gd name="connsiteY94" fmla="*/ 1064846 h 1898299"/>
                <a:gd name="connsiteX95" fmla="*/ 1729400 w 3194785"/>
                <a:gd name="connsiteY95" fmla="*/ 1025769 h 1898299"/>
                <a:gd name="connsiteX96" fmla="*/ 1602400 w 3194785"/>
                <a:gd name="connsiteY96" fmla="*/ 996461 h 1898299"/>
                <a:gd name="connsiteX97" fmla="*/ 1534016 w 3194785"/>
                <a:gd name="connsiteY97" fmla="*/ 976923 h 1898299"/>
                <a:gd name="connsiteX98" fmla="*/ 1475400 w 3194785"/>
                <a:gd name="connsiteY98" fmla="*/ 957384 h 1898299"/>
                <a:gd name="connsiteX99" fmla="*/ 1416785 w 3194785"/>
                <a:gd name="connsiteY99" fmla="*/ 937846 h 1898299"/>
                <a:gd name="connsiteX100" fmla="*/ 1358169 w 3194785"/>
                <a:gd name="connsiteY100" fmla="*/ 918307 h 1898299"/>
                <a:gd name="connsiteX101" fmla="*/ 1319093 w 3194785"/>
                <a:gd name="connsiteY101" fmla="*/ 908538 h 1898299"/>
                <a:gd name="connsiteX102" fmla="*/ 1260477 w 3194785"/>
                <a:gd name="connsiteY102" fmla="*/ 889000 h 1898299"/>
                <a:gd name="connsiteX103" fmla="*/ 1231169 w 3194785"/>
                <a:gd name="connsiteY103" fmla="*/ 879230 h 1898299"/>
                <a:gd name="connsiteX104" fmla="*/ 1113939 w 3194785"/>
                <a:gd name="connsiteY104" fmla="*/ 869461 h 1898299"/>
                <a:gd name="connsiteX105" fmla="*/ 1016246 w 3194785"/>
                <a:gd name="connsiteY105" fmla="*/ 849923 h 1898299"/>
                <a:gd name="connsiteX106" fmla="*/ 957631 w 3194785"/>
                <a:gd name="connsiteY106" fmla="*/ 840153 h 1898299"/>
                <a:gd name="connsiteX107" fmla="*/ 879477 w 3194785"/>
                <a:gd name="connsiteY107" fmla="*/ 820615 h 1898299"/>
                <a:gd name="connsiteX108" fmla="*/ 772016 w 3194785"/>
                <a:gd name="connsiteY108" fmla="*/ 810846 h 1898299"/>
                <a:gd name="connsiteX109" fmla="*/ 742708 w 3194785"/>
                <a:gd name="connsiteY109" fmla="*/ 791307 h 1898299"/>
                <a:gd name="connsiteX110" fmla="*/ 654785 w 3194785"/>
                <a:gd name="connsiteY110" fmla="*/ 771769 h 1898299"/>
                <a:gd name="connsiteX111" fmla="*/ 605939 w 3194785"/>
                <a:gd name="connsiteY111" fmla="*/ 742461 h 1898299"/>
                <a:gd name="connsiteX112" fmla="*/ 586400 w 3194785"/>
                <a:gd name="connsiteY112" fmla="*/ 722923 h 1898299"/>
                <a:gd name="connsiteX113" fmla="*/ 557093 w 3194785"/>
                <a:gd name="connsiteY113" fmla="*/ 713153 h 1898299"/>
                <a:gd name="connsiteX114" fmla="*/ 518016 w 3194785"/>
                <a:gd name="connsiteY114" fmla="*/ 693615 h 1898299"/>
                <a:gd name="connsiteX115" fmla="*/ 420323 w 3194785"/>
                <a:gd name="connsiteY115" fmla="*/ 664307 h 1898299"/>
                <a:gd name="connsiteX116" fmla="*/ 361708 w 3194785"/>
                <a:gd name="connsiteY116" fmla="*/ 654538 h 1898299"/>
                <a:gd name="connsiteX117" fmla="*/ 273785 w 3194785"/>
                <a:gd name="connsiteY117" fmla="*/ 635000 h 1898299"/>
                <a:gd name="connsiteX118" fmla="*/ 215169 w 3194785"/>
                <a:gd name="connsiteY118" fmla="*/ 615461 h 1898299"/>
                <a:gd name="connsiteX119" fmla="*/ 185862 w 3194785"/>
                <a:gd name="connsiteY119" fmla="*/ 605692 h 1898299"/>
                <a:gd name="connsiteX120" fmla="*/ 127246 w 3194785"/>
                <a:gd name="connsiteY120" fmla="*/ 566615 h 1898299"/>
                <a:gd name="connsiteX121" fmla="*/ 137016 w 3194785"/>
                <a:gd name="connsiteY121" fmla="*/ 410307 h 1898299"/>
                <a:gd name="connsiteX122" fmla="*/ 185862 w 3194785"/>
                <a:gd name="connsiteY122" fmla="*/ 341923 h 1898299"/>
                <a:gd name="connsiteX123" fmla="*/ 224939 w 3194785"/>
                <a:gd name="connsiteY123" fmla="*/ 293076 h 1898299"/>
                <a:gd name="connsiteX124" fmla="*/ 244477 w 3194785"/>
                <a:gd name="connsiteY124" fmla="*/ 263769 h 1898299"/>
                <a:gd name="connsiteX125" fmla="*/ 273785 w 3194785"/>
                <a:gd name="connsiteY125" fmla="*/ 254000 h 1898299"/>
                <a:gd name="connsiteX126" fmla="*/ 351939 w 3194785"/>
                <a:gd name="connsiteY126" fmla="*/ 205153 h 1898299"/>
                <a:gd name="connsiteX127" fmla="*/ 381246 w 3194785"/>
                <a:gd name="connsiteY127" fmla="*/ 185615 h 1898299"/>
                <a:gd name="connsiteX128" fmla="*/ 420323 w 3194785"/>
                <a:gd name="connsiteY128" fmla="*/ 146538 h 1898299"/>
                <a:gd name="connsiteX129" fmla="*/ 459400 w 3194785"/>
                <a:gd name="connsiteY129" fmla="*/ 107461 h 1898299"/>
                <a:gd name="connsiteX130" fmla="*/ 488708 w 3194785"/>
                <a:gd name="connsiteY130" fmla="*/ 58615 h 1898299"/>
                <a:gd name="connsiteX131" fmla="*/ 508246 w 3194785"/>
                <a:gd name="connsiteY131" fmla="*/ 0 h 1898299"/>
                <a:gd name="connsiteX132" fmla="*/ 518016 w 3194785"/>
                <a:gd name="connsiteY132" fmla="*/ 29307 h 1898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3194785" h="1898299">
                  <a:moveTo>
                    <a:pt x="518016" y="29307"/>
                  </a:moveTo>
                  <a:lnTo>
                    <a:pt x="518016" y="29307"/>
                  </a:lnTo>
                  <a:cubicBezTo>
                    <a:pt x="491965" y="45589"/>
                    <a:pt x="467340" y="64414"/>
                    <a:pt x="439862" y="78153"/>
                  </a:cubicBezTo>
                  <a:cubicBezTo>
                    <a:pt x="427853" y="84158"/>
                    <a:pt x="412794" y="81918"/>
                    <a:pt x="400785" y="87923"/>
                  </a:cubicBezTo>
                  <a:cubicBezTo>
                    <a:pt x="392547" y="92042"/>
                    <a:pt x="388438" y="101707"/>
                    <a:pt x="381246" y="107461"/>
                  </a:cubicBezTo>
                  <a:cubicBezTo>
                    <a:pt x="372078" y="114796"/>
                    <a:pt x="360775" y="119268"/>
                    <a:pt x="351939" y="127000"/>
                  </a:cubicBezTo>
                  <a:cubicBezTo>
                    <a:pt x="334610" y="142163"/>
                    <a:pt x="322252" y="163073"/>
                    <a:pt x="303093" y="175846"/>
                  </a:cubicBezTo>
                  <a:lnTo>
                    <a:pt x="244477" y="214923"/>
                  </a:lnTo>
                  <a:cubicBezTo>
                    <a:pt x="231451" y="234461"/>
                    <a:pt x="224938" y="260512"/>
                    <a:pt x="205400" y="273538"/>
                  </a:cubicBezTo>
                  <a:cubicBezTo>
                    <a:pt x="195631" y="280051"/>
                    <a:pt x="185261" y="285742"/>
                    <a:pt x="176093" y="293076"/>
                  </a:cubicBezTo>
                  <a:cubicBezTo>
                    <a:pt x="168901" y="298830"/>
                    <a:pt x="164049" y="307261"/>
                    <a:pt x="156554" y="312615"/>
                  </a:cubicBezTo>
                  <a:cubicBezTo>
                    <a:pt x="141103" y="323652"/>
                    <a:pt x="123990" y="332154"/>
                    <a:pt x="107708" y="341923"/>
                  </a:cubicBezTo>
                  <a:cubicBezTo>
                    <a:pt x="101195" y="351692"/>
                    <a:pt x="92938" y="360501"/>
                    <a:pt x="88169" y="371230"/>
                  </a:cubicBezTo>
                  <a:cubicBezTo>
                    <a:pt x="79804" y="390050"/>
                    <a:pt x="80055" y="412710"/>
                    <a:pt x="68631" y="429846"/>
                  </a:cubicBezTo>
                  <a:cubicBezTo>
                    <a:pt x="31086" y="486163"/>
                    <a:pt x="63589" y="431840"/>
                    <a:pt x="39323" y="488461"/>
                  </a:cubicBezTo>
                  <a:cubicBezTo>
                    <a:pt x="3113" y="572952"/>
                    <a:pt x="32923" y="488123"/>
                    <a:pt x="10016" y="556846"/>
                  </a:cubicBezTo>
                  <a:cubicBezTo>
                    <a:pt x="5218" y="604820"/>
                    <a:pt x="-9898" y="682907"/>
                    <a:pt x="10016" y="732692"/>
                  </a:cubicBezTo>
                  <a:cubicBezTo>
                    <a:pt x="15843" y="747259"/>
                    <a:pt x="56294" y="757888"/>
                    <a:pt x="68631" y="762000"/>
                  </a:cubicBezTo>
                  <a:cubicBezTo>
                    <a:pt x="90387" y="827268"/>
                    <a:pt x="66004" y="783953"/>
                    <a:pt x="185862" y="801076"/>
                  </a:cubicBezTo>
                  <a:cubicBezTo>
                    <a:pt x="196056" y="802532"/>
                    <a:pt x="205179" y="808348"/>
                    <a:pt x="215169" y="810846"/>
                  </a:cubicBezTo>
                  <a:cubicBezTo>
                    <a:pt x="231278" y="814873"/>
                    <a:pt x="247734" y="817359"/>
                    <a:pt x="264016" y="820615"/>
                  </a:cubicBezTo>
                  <a:cubicBezTo>
                    <a:pt x="332383" y="866193"/>
                    <a:pt x="260135" y="824853"/>
                    <a:pt x="410554" y="849923"/>
                  </a:cubicBezTo>
                  <a:cubicBezTo>
                    <a:pt x="430869" y="853309"/>
                    <a:pt x="469169" y="869461"/>
                    <a:pt x="469169" y="869461"/>
                  </a:cubicBezTo>
                  <a:cubicBezTo>
                    <a:pt x="475682" y="879230"/>
                    <a:pt x="480406" y="890467"/>
                    <a:pt x="488708" y="898769"/>
                  </a:cubicBezTo>
                  <a:cubicBezTo>
                    <a:pt x="507645" y="917706"/>
                    <a:pt x="523487" y="920131"/>
                    <a:pt x="547323" y="928076"/>
                  </a:cubicBezTo>
                  <a:cubicBezTo>
                    <a:pt x="553836" y="934589"/>
                    <a:pt x="558040" y="944968"/>
                    <a:pt x="566862" y="947615"/>
                  </a:cubicBezTo>
                  <a:cubicBezTo>
                    <a:pt x="592009" y="955159"/>
                    <a:pt x="618861" y="955110"/>
                    <a:pt x="645016" y="957384"/>
                  </a:cubicBezTo>
                  <a:cubicBezTo>
                    <a:pt x="693786" y="961625"/>
                    <a:pt x="742708" y="963897"/>
                    <a:pt x="791554" y="967153"/>
                  </a:cubicBezTo>
                  <a:cubicBezTo>
                    <a:pt x="901971" y="989238"/>
                    <a:pt x="765904" y="963490"/>
                    <a:pt x="928323" y="986692"/>
                  </a:cubicBezTo>
                  <a:cubicBezTo>
                    <a:pt x="944761" y="989040"/>
                    <a:pt x="960832" y="993491"/>
                    <a:pt x="977169" y="996461"/>
                  </a:cubicBezTo>
                  <a:cubicBezTo>
                    <a:pt x="996658" y="1000004"/>
                    <a:pt x="1016246" y="1002974"/>
                    <a:pt x="1035785" y="1006230"/>
                  </a:cubicBezTo>
                  <a:cubicBezTo>
                    <a:pt x="1107517" y="1042097"/>
                    <a:pt x="1043876" y="1015695"/>
                    <a:pt x="1153016" y="1035538"/>
                  </a:cubicBezTo>
                  <a:cubicBezTo>
                    <a:pt x="1163147" y="1037380"/>
                    <a:pt x="1172271" y="1043073"/>
                    <a:pt x="1182323" y="1045307"/>
                  </a:cubicBezTo>
                  <a:cubicBezTo>
                    <a:pt x="1201659" y="1049604"/>
                    <a:pt x="1221400" y="1051820"/>
                    <a:pt x="1240939" y="1055076"/>
                  </a:cubicBezTo>
                  <a:lnTo>
                    <a:pt x="1299554" y="1074615"/>
                  </a:lnTo>
                  <a:cubicBezTo>
                    <a:pt x="1309323" y="1077871"/>
                    <a:pt x="1318704" y="1082691"/>
                    <a:pt x="1328862" y="1084384"/>
                  </a:cubicBezTo>
                  <a:cubicBezTo>
                    <a:pt x="1419758" y="1099533"/>
                    <a:pt x="1367767" y="1092182"/>
                    <a:pt x="1485169" y="1103923"/>
                  </a:cubicBezTo>
                  <a:cubicBezTo>
                    <a:pt x="1498195" y="1110436"/>
                    <a:pt x="1510430" y="1118856"/>
                    <a:pt x="1524246" y="1123461"/>
                  </a:cubicBezTo>
                  <a:cubicBezTo>
                    <a:pt x="1549721" y="1131953"/>
                    <a:pt x="1576925" y="1134509"/>
                    <a:pt x="1602400" y="1143000"/>
                  </a:cubicBezTo>
                  <a:cubicBezTo>
                    <a:pt x="1644446" y="1157015"/>
                    <a:pt x="1621718" y="1150271"/>
                    <a:pt x="1670785" y="1162538"/>
                  </a:cubicBezTo>
                  <a:cubicBezTo>
                    <a:pt x="1680554" y="1169051"/>
                    <a:pt x="1689364" y="1177307"/>
                    <a:pt x="1700093" y="1182076"/>
                  </a:cubicBezTo>
                  <a:cubicBezTo>
                    <a:pt x="1718913" y="1190441"/>
                    <a:pt x="1741572" y="1190191"/>
                    <a:pt x="1758708" y="1201615"/>
                  </a:cubicBezTo>
                  <a:cubicBezTo>
                    <a:pt x="1768477" y="1208128"/>
                    <a:pt x="1777514" y="1215902"/>
                    <a:pt x="1788016" y="1221153"/>
                  </a:cubicBezTo>
                  <a:cubicBezTo>
                    <a:pt x="1797226" y="1225758"/>
                    <a:pt x="1807858" y="1226867"/>
                    <a:pt x="1817323" y="1230923"/>
                  </a:cubicBezTo>
                  <a:cubicBezTo>
                    <a:pt x="1830709" y="1236660"/>
                    <a:pt x="1843670" y="1243389"/>
                    <a:pt x="1856400" y="1250461"/>
                  </a:cubicBezTo>
                  <a:cubicBezTo>
                    <a:pt x="1925613" y="1288913"/>
                    <a:pt x="1880975" y="1271679"/>
                    <a:pt x="1934554" y="1289538"/>
                  </a:cubicBezTo>
                  <a:cubicBezTo>
                    <a:pt x="1952725" y="1307708"/>
                    <a:pt x="1958756" y="1316293"/>
                    <a:pt x="1983400" y="1328615"/>
                  </a:cubicBezTo>
                  <a:cubicBezTo>
                    <a:pt x="1997414" y="1335622"/>
                    <a:pt x="2039267" y="1345024"/>
                    <a:pt x="2051785" y="1348153"/>
                  </a:cubicBezTo>
                  <a:cubicBezTo>
                    <a:pt x="2082622" y="1363572"/>
                    <a:pt x="2125898" y="1383191"/>
                    <a:pt x="2149477" y="1406769"/>
                  </a:cubicBezTo>
                  <a:cubicBezTo>
                    <a:pt x="2176298" y="1433588"/>
                    <a:pt x="2160278" y="1423394"/>
                    <a:pt x="2198323" y="1436076"/>
                  </a:cubicBezTo>
                  <a:cubicBezTo>
                    <a:pt x="2208092" y="1442589"/>
                    <a:pt x="2219329" y="1447313"/>
                    <a:pt x="2227631" y="1455615"/>
                  </a:cubicBezTo>
                  <a:cubicBezTo>
                    <a:pt x="2239144" y="1467128"/>
                    <a:pt x="2244431" y="1484268"/>
                    <a:pt x="2256939" y="1494692"/>
                  </a:cubicBezTo>
                  <a:cubicBezTo>
                    <a:pt x="2264850" y="1501284"/>
                    <a:pt x="2276477" y="1501205"/>
                    <a:pt x="2286246" y="1504461"/>
                  </a:cubicBezTo>
                  <a:cubicBezTo>
                    <a:pt x="2292759" y="1510974"/>
                    <a:pt x="2298121" y="1518891"/>
                    <a:pt x="2305785" y="1524000"/>
                  </a:cubicBezTo>
                  <a:cubicBezTo>
                    <a:pt x="2365955" y="1564113"/>
                    <a:pt x="2324206" y="1523105"/>
                    <a:pt x="2374169" y="1563076"/>
                  </a:cubicBezTo>
                  <a:cubicBezTo>
                    <a:pt x="2381361" y="1568830"/>
                    <a:pt x="2386516" y="1576861"/>
                    <a:pt x="2393708" y="1582615"/>
                  </a:cubicBezTo>
                  <a:cubicBezTo>
                    <a:pt x="2402876" y="1589950"/>
                    <a:pt x="2414101" y="1594512"/>
                    <a:pt x="2423016" y="1602153"/>
                  </a:cubicBezTo>
                  <a:cubicBezTo>
                    <a:pt x="2437002" y="1614141"/>
                    <a:pt x="2446766" y="1631012"/>
                    <a:pt x="2462093" y="1641230"/>
                  </a:cubicBezTo>
                  <a:lnTo>
                    <a:pt x="2520708" y="1680307"/>
                  </a:lnTo>
                  <a:lnTo>
                    <a:pt x="2550016" y="1699846"/>
                  </a:lnTo>
                  <a:cubicBezTo>
                    <a:pt x="2553272" y="1709615"/>
                    <a:pt x="2552504" y="1721872"/>
                    <a:pt x="2559785" y="1729153"/>
                  </a:cubicBezTo>
                  <a:cubicBezTo>
                    <a:pt x="2567067" y="1736435"/>
                    <a:pt x="2580091" y="1733922"/>
                    <a:pt x="2589093" y="1738923"/>
                  </a:cubicBezTo>
                  <a:cubicBezTo>
                    <a:pt x="2609620" y="1750327"/>
                    <a:pt x="2631104" y="1761396"/>
                    <a:pt x="2647708" y="1778000"/>
                  </a:cubicBezTo>
                  <a:lnTo>
                    <a:pt x="2696554" y="1826846"/>
                  </a:lnTo>
                  <a:cubicBezTo>
                    <a:pt x="2703067" y="1833359"/>
                    <a:pt x="2707355" y="1843471"/>
                    <a:pt x="2716093" y="1846384"/>
                  </a:cubicBezTo>
                  <a:lnTo>
                    <a:pt x="2745400" y="1856153"/>
                  </a:lnTo>
                  <a:cubicBezTo>
                    <a:pt x="2748656" y="1865922"/>
                    <a:pt x="2744956" y="1884143"/>
                    <a:pt x="2755169" y="1885461"/>
                  </a:cubicBezTo>
                  <a:cubicBezTo>
                    <a:pt x="2929926" y="1908010"/>
                    <a:pt x="3034479" y="1896148"/>
                    <a:pt x="3194785" y="1885461"/>
                  </a:cubicBezTo>
                  <a:cubicBezTo>
                    <a:pt x="3122598" y="1813278"/>
                    <a:pt x="3228879" y="1925379"/>
                    <a:pt x="3165477" y="1836615"/>
                  </a:cubicBezTo>
                  <a:cubicBezTo>
                    <a:pt x="3154770" y="1821625"/>
                    <a:pt x="3141727" y="1807756"/>
                    <a:pt x="3126400" y="1797538"/>
                  </a:cubicBezTo>
                  <a:cubicBezTo>
                    <a:pt x="3104639" y="1783031"/>
                    <a:pt x="3093463" y="1778347"/>
                    <a:pt x="3077554" y="1758461"/>
                  </a:cubicBezTo>
                  <a:cubicBezTo>
                    <a:pt x="3065265" y="1743099"/>
                    <a:pt x="3056624" y="1720503"/>
                    <a:pt x="3038477" y="1709615"/>
                  </a:cubicBezTo>
                  <a:cubicBezTo>
                    <a:pt x="3029647" y="1704317"/>
                    <a:pt x="3018938" y="1703102"/>
                    <a:pt x="3009169" y="1699846"/>
                  </a:cubicBezTo>
                  <a:cubicBezTo>
                    <a:pt x="2998991" y="1679490"/>
                    <a:pt x="2991403" y="1654016"/>
                    <a:pt x="2970093" y="1641230"/>
                  </a:cubicBezTo>
                  <a:cubicBezTo>
                    <a:pt x="2961263" y="1635932"/>
                    <a:pt x="2950554" y="1634717"/>
                    <a:pt x="2940785" y="1631461"/>
                  </a:cubicBezTo>
                  <a:cubicBezTo>
                    <a:pt x="2846709" y="1537385"/>
                    <a:pt x="2946799" y="1632365"/>
                    <a:pt x="2872400" y="1572846"/>
                  </a:cubicBezTo>
                  <a:cubicBezTo>
                    <a:pt x="2865208" y="1567092"/>
                    <a:pt x="2860760" y="1558046"/>
                    <a:pt x="2852862" y="1553307"/>
                  </a:cubicBezTo>
                  <a:cubicBezTo>
                    <a:pt x="2844032" y="1548009"/>
                    <a:pt x="2832765" y="1548143"/>
                    <a:pt x="2823554" y="1543538"/>
                  </a:cubicBezTo>
                  <a:cubicBezTo>
                    <a:pt x="2813052" y="1538287"/>
                    <a:pt x="2804015" y="1530513"/>
                    <a:pt x="2794246" y="1524000"/>
                  </a:cubicBezTo>
                  <a:cubicBezTo>
                    <a:pt x="2787733" y="1514231"/>
                    <a:pt x="2784664" y="1500915"/>
                    <a:pt x="2774708" y="1494692"/>
                  </a:cubicBezTo>
                  <a:cubicBezTo>
                    <a:pt x="2757243" y="1483776"/>
                    <a:pt x="2716093" y="1475153"/>
                    <a:pt x="2716093" y="1475153"/>
                  </a:cubicBezTo>
                  <a:cubicBezTo>
                    <a:pt x="2703067" y="1462127"/>
                    <a:pt x="2692343" y="1446294"/>
                    <a:pt x="2677016" y="1436076"/>
                  </a:cubicBezTo>
                  <a:cubicBezTo>
                    <a:pt x="2642618" y="1413145"/>
                    <a:pt x="2616869" y="1392479"/>
                    <a:pt x="2579323" y="1377461"/>
                  </a:cubicBezTo>
                  <a:cubicBezTo>
                    <a:pt x="2560201" y="1369812"/>
                    <a:pt x="2539129" y="1367134"/>
                    <a:pt x="2520708" y="1357923"/>
                  </a:cubicBezTo>
                  <a:cubicBezTo>
                    <a:pt x="2507682" y="1351410"/>
                    <a:pt x="2495153" y="1343793"/>
                    <a:pt x="2481631" y="1338384"/>
                  </a:cubicBezTo>
                  <a:cubicBezTo>
                    <a:pt x="2462509" y="1330735"/>
                    <a:pt x="2423016" y="1318846"/>
                    <a:pt x="2423016" y="1318846"/>
                  </a:cubicBezTo>
                  <a:cubicBezTo>
                    <a:pt x="2353228" y="1272321"/>
                    <a:pt x="2387181" y="1285464"/>
                    <a:pt x="2325323" y="1270000"/>
                  </a:cubicBezTo>
                  <a:cubicBezTo>
                    <a:pt x="2281490" y="1226165"/>
                    <a:pt x="2333544" y="1272396"/>
                    <a:pt x="2276477" y="1240692"/>
                  </a:cubicBezTo>
                  <a:cubicBezTo>
                    <a:pt x="2255950" y="1229288"/>
                    <a:pt x="2240139" y="1209041"/>
                    <a:pt x="2217862" y="1201615"/>
                  </a:cubicBezTo>
                  <a:lnTo>
                    <a:pt x="2129939" y="1172307"/>
                  </a:lnTo>
                  <a:cubicBezTo>
                    <a:pt x="2120170" y="1169051"/>
                    <a:pt x="2110789" y="1164231"/>
                    <a:pt x="2100631" y="1162538"/>
                  </a:cubicBezTo>
                  <a:cubicBezTo>
                    <a:pt x="2028772" y="1150562"/>
                    <a:pt x="2061232" y="1157573"/>
                    <a:pt x="2002939" y="1143000"/>
                  </a:cubicBezTo>
                  <a:cubicBezTo>
                    <a:pt x="1926166" y="1104613"/>
                    <a:pt x="2005317" y="1139040"/>
                    <a:pt x="1895477" y="1113692"/>
                  </a:cubicBezTo>
                  <a:cubicBezTo>
                    <a:pt x="1875409" y="1109061"/>
                    <a:pt x="1836862" y="1094153"/>
                    <a:pt x="1836862" y="1094153"/>
                  </a:cubicBezTo>
                  <a:cubicBezTo>
                    <a:pt x="1793025" y="1050318"/>
                    <a:pt x="1845085" y="1096551"/>
                    <a:pt x="1788016" y="1064846"/>
                  </a:cubicBezTo>
                  <a:cubicBezTo>
                    <a:pt x="1767489" y="1053442"/>
                    <a:pt x="1751677" y="1033195"/>
                    <a:pt x="1729400" y="1025769"/>
                  </a:cubicBezTo>
                  <a:cubicBezTo>
                    <a:pt x="1648940" y="998948"/>
                    <a:pt x="1691173" y="1009143"/>
                    <a:pt x="1602400" y="996461"/>
                  </a:cubicBezTo>
                  <a:cubicBezTo>
                    <a:pt x="1503898" y="963627"/>
                    <a:pt x="1656697" y="1013727"/>
                    <a:pt x="1534016" y="976923"/>
                  </a:cubicBezTo>
                  <a:cubicBezTo>
                    <a:pt x="1514289" y="971005"/>
                    <a:pt x="1494939" y="963897"/>
                    <a:pt x="1475400" y="957384"/>
                  </a:cubicBezTo>
                  <a:lnTo>
                    <a:pt x="1416785" y="937846"/>
                  </a:lnTo>
                  <a:lnTo>
                    <a:pt x="1358169" y="918307"/>
                  </a:lnTo>
                  <a:cubicBezTo>
                    <a:pt x="1345144" y="915051"/>
                    <a:pt x="1331953" y="912396"/>
                    <a:pt x="1319093" y="908538"/>
                  </a:cubicBezTo>
                  <a:cubicBezTo>
                    <a:pt x="1299366" y="902620"/>
                    <a:pt x="1280016" y="895513"/>
                    <a:pt x="1260477" y="889000"/>
                  </a:cubicBezTo>
                  <a:cubicBezTo>
                    <a:pt x="1250708" y="885744"/>
                    <a:pt x="1241431" y="880085"/>
                    <a:pt x="1231169" y="879230"/>
                  </a:cubicBezTo>
                  <a:cubicBezTo>
                    <a:pt x="1192092" y="875974"/>
                    <a:pt x="1152911" y="873791"/>
                    <a:pt x="1113939" y="869461"/>
                  </a:cubicBezTo>
                  <a:cubicBezTo>
                    <a:pt x="1038626" y="861093"/>
                    <a:pt x="1076880" y="862050"/>
                    <a:pt x="1016246" y="849923"/>
                  </a:cubicBezTo>
                  <a:cubicBezTo>
                    <a:pt x="996823" y="846038"/>
                    <a:pt x="976967" y="844450"/>
                    <a:pt x="957631" y="840153"/>
                  </a:cubicBezTo>
                  <a:cubicBezTo>
                    <a:pt x="889283" y="824964"/>
                    <a:pt x="975971" y="832676"/>
                    <a:pt x="879477" y="820615"/>
                  </a:cubicBezTo>
                  <a:cubicBezTo>
                    <a:pt x="843787" y="816154"/>
                    <a:pt x="807836" y="814102"/>
                    <a:pt x="772016" y="810846"/>
                  </a:cubicBezTo>
                  <a:cubicBezTo>
                    <a:pt x="762247" y="804333"/>
                    <a:pt x="753500" y="795932"/>
                    <a:pt x="742708" y="791307"/>
                  </a:cubicBezTo>
                  <a:cubicBezTo>
                    <a:pt x="730637" y="786134"/>
                    <a:pt x="663477" y="773507"/>
                    <a:pt x="654785" y="771769"/>
                  </a:cubicBezTo>
                  <a:cubicBezTo>
                    <a:pt x="605279" y="722263"/>
                    <a:pt x="669346" y="780504"/>
                    <a:pt x="605939" y="742461"/>
                  </a:cubicBezTo>
                  <a:cubicBezTo>
                    <a:pt x="598041" y="737722"/>
                    <a:pt x="594298" y="727662"/>
                    <a:pt x="586400" y="722923"/>
                  </a:cubicBezTo>
                  <a:cubicBezTo>
                    <a:pt x="577570" y="717625"/>
                    <a:pt x="566558" y="717209"/>
                    <a:pt x="557093" y="713153"/>
                  </a:cubicBezTo>
                  <a:cubicBezTo>
                    <a:pt x="543707" y="707416"/>
                    <a:pt x="531537" y="699024"/>
                    <a:pt x="518016" y="693615"/>
                  </a:cubicBezTo>
                  <a:cubicBezTo>
                    <a:pt x="493091" y="683645"/>
                    <a:pt x="449114" y="670065"/>
                    <a:pt x="420323" y="664307"/>
                  </a:cubicBezTo>
                  <a:cubicBezTo>
                    <a:pt x="400900" y="660422"/>
                    <a:pt x="381196" y="658081"/>
                    <a:pt x="361708" y="654538"/>
                  </a:cubicBezTo>
                  <a:cubicBezTo>
                    <a:pt x="338113" y="650248"/>
                    <a:pt x="297907" y="642236"/>
                    <a:pt x="273785" y="635000"/>
                  </a:cubicBezTo>
                  <a:cubicBezTo>
                    <a:pt x="254058" y="629082"/>
                    <a:pt x="234708" y="621974"/>
                    <a:pt x="215169" y="615461"/>
                  </a:cubicBezTo>
                  <a:lnTo>
                    <a:pt x="185862" y="605692"/>
                  </a:lnTo>
                  <a:cubicBezTo>
                    <a:pt x="166323" y="592666"/>
                    <a:pt x="125781" y="590052"/>
                    <a:pt x="127246" y="566615"/>
                  </a:cubicBezTo>
                  <a:cubicBezTo>
                    <a:pt x="130503" y="514512"/>
                    <a:pt x="131551" y="462224"/>
                    <a:pt x="137016" y="410307"/>
                  </a:cubicBezTo>
                  <a:cubicBezTo>
                    <a:pt x="141560" y="367142"/>
                    <a:pt x="159272" y="381810"/>
                    <a:pt x="185862" y="341923"/>
                  </a:cubicBezTo>
                  <a:cubicBezTo>
                    <a:pt x="245990" y="251728"/>
                    <a:pt x="169264" y="362670"/>
                    <a:pt x="224939" y="293076"/>
                  </a:cubicBezTo>
                  <a:cubicBezTo>
                    <a:pt x="232273" y="283908"/>
                    <a:pt x="235309" y="271103"/>
                    <a:pt x="244477" y="263769"/>
                  </a:cubicBezTo>
                  <a:cubicBezTo>
                    <a:pt x="252518" y="257336"/>
                    <a:pt x="264016" y="257256"/>
                    <a:pt x="273785" y="254000"/>
                  </a:cubicBezTo>
                  <a:cubicBezTo>
                    <a:pt x="322356" y="205429"/>
                    <a:pt x="294991" y="219391"/>
                    <a:pt x="351939" y="205153"/>
                  </a:cubicBezTo>
                  <a:cubicBezTo>
                    <a:pt x="361708" y="198640"/>
                    <a:pt x="373912" y="194783"/>
                    <a:pt x="381246" y="185615"/>
                  </a:cubicBezTo>
                  <a:cubicBezTo>
                    <a:pt x="419139" y="138249"/>
                    <a:pt x="356381" y="167852"/>
                    <a:pt x="420323" y="146538"/>
                  </a:cubicBezTo>
                  <a:cubicBezTo>
                    <a:pt x="433349" y="133512"/>
                    <a:pt x="453575" y="124937"/>
                    <a:pt x="459400" y="107461"/>
                  </a:cubicBezTo>
                  <a:cubicBezTo>
                    <a:pt x="472082" y="69415"/>
                    <a:pt x="461887" y="85434"/>
                    <a:pt x="488708" y="58615"/>
                  </a:cubicBezTo>
                  <a:lnTo>
                    <a:pt x="508246" y="0"/>
                  </a:lnTo>
                  <a:lnTo>
                    <a:pt x="518016" y="29307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Energy Loca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6" y="1769376"/>
            <a:ext cx="5815293" cy="151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47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67" y="274638"/>
            <a:ext cx="6554559" cy="984751"/>
          </a:xfrm>
        </p:spPr>
        <p:txBody>
          <a:bodyPr>
            <a:normAutofit fontScale="90000"/>
          </a:bodyPr>
          <a:lstStyle/>
          <a:p>
            <a:r>
              <a:rPr lang="en-US" dirty="0"/>
              <a:t>DEVELOPING The LOCAL MARKET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7422" y="198438"/>
            <a:ext cx="6629607" cy="1077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rgbClr val="3B6358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/>
              <a:t>	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727566" y="1259389"/>
            <a:ext cx="4136067" cy="5581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B6358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B6358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B6358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B6358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B6358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324"/>
              </a:spcBef>
              <a:buFont typeface="Arial"/>
              <a:buNone/>
            </a:pPr>
            <a:r>
              <a:rPr lang="en-GB" sz="12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40FB9A-EA48-F24F-ACB4-7B0865730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104" y="1276350"/>
            <a:ext cx="6898856" cy="471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21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C2D5F-5888-4549-ABBF-EE0A0B6A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Licences, consents and approvals for hydropower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C863D1-81C4-42B4-A2EC-3C4CB14C8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Abstraction licence (Water Resources Act)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Impoundment licence (Water Resources Act)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Flood Risk Activity Permit (FRAP) (/</a:t>
            </a:r>
            <a:r>
              <a:rPr lang="en-GB" b="0" dirty="0" err="1"/>
              <a:t>Env</a:t>
            </a:r>
            <a:r>
              <a:rPr lang="en-GB" b="0" dirty="0"/>
              <a:t> Permitting </a:t>
            </a:r>
            <a:r>
              <a:rPr lang="en-GB" b="0" dirty="0" err="1"/>
              <a:t>Regs</a:t>
            </a:r>
            <a:r>
              <a:rPr lang="en-GB" b="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Ordinary Watercourse Consent (OWC) (LLFA)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Fish pass approval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Consent for working in a protected site (SACs/SSSIs)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Protected species licensing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Felling licence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Flood Consequences Assessment (T&amp;C Planning)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1904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Low impact abstraction regime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1" r="4767" b="17455"/>
          <a:stretch/>
        </p:blipFill>
        <p:spPr>
          <a:xfrm>
            <a:off x="1331640" y="3645034"/>
            <a:ext cx="6049053" cy="3024326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95994" y="1700212"/>
            <a:ext cx="8496300" cy="17281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rgbClr val="0091A5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700" indent="-2667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2762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9625" indent="-2667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NRW Guidance - introducing the flow split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Zoning – 10%, 40%, 50% and 70% take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Maintains flow variability in the low/medium flow 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Important for ecology and geomorphological processes</a:t>
            </a:r>
          </a:p>
        </p:txBody>
      </p:sp>
    </p:spTree>
    <p:extLst>
      <p:ext uri="{BB962C8B-B14F-4D97-AF65-F5344CB8AC3E}">
        <p14:creationId xmlns:p14="http://schemas.microsoft.com/office/powerpoint/2010/main" val="1829114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bit of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689390"/>
            <a:ext cx="4392166" cy="1656184"/>
          </a:xfrm>
        </p:spPr>
        <p:txBody>
          <a:bodyPr/>
          <a:lstStyle/>
          <a:p>
            <a:r>
              <a:rPr lang="en-GB" dirty="0"/>
              <a:t>Common use of hydropower in mills as far back as medieval times for grinding corn, weaving and fodder.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00212"/>
            <a:ext cx="3707904" cy="2780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73016"/>
            <a:ext cx="4200128" cy="31500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0094" y="4481140"/>
            <a:ext cx="36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91A5"/>
                </a:solidFill>
              </a:rPr>
              <a:t>Use of small hydroelectric power plant to supply communities and industry in early 1900’s</a:t>
            </a:r>
          </a:p>
        </p:txBody>
      </p:sp>
    </p:spTree>
    <p:extLst>
      <p:ext uri="{BB962C8B-B14F-4D97-AF65-F5344CB8AC3E}">
        <p14:creationId xmlns:p14="http://schemas.microsoft.com/office/powerpoint/2010/main" val="3339169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Design components - passive hydraulic control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83" y="1916113"/>
            <a:ext cx="6049433" cy="4537075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6067799" y="4293096"/>
            <a:ext cx="232393" cy="72008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932040" y="4077072"/>
            <a:ext cx="1152128" cy="216024"/>
          </a:xfrm>
          <a:prstGeom prst="straightConnector1">
            <a:avLst/>
          </a:prstGeom>
          <a:ln>
            <a:solidFill>
              <a:srgbClr val="2D96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347864" y="3789040"/>
            <a:ext cx="1512168" cy="288032"/>
          </a:xfrm>
          <a:prstGeom prst="straightConnector1">
            <a:avLst/>
          </a:prstGeom>
          <a:ln>
            <a:solidFill>
              <a:srgbClr val="0091A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14737" y="3464017"/>
            <a:ext cx="11521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>
                <a:solidFill>
                  <a:schemeClr val="accent4">
                    <a:lumMod val="50000"/>
                  </a:schemeClr>
                </a:solidFill>
              </a:rPr>
              <a:t>Abstraction flow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48064" y="3646185"/>
            <a:ext cx="10359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rgbClr val="92D050"/>
                </a:solidFill>
              </a:rPr>
              <a:t>Residual flow (% take)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00192" y="3664072"/>
            <a:ext cx="7920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C000"/>
                </a:solidFill>
              </a:rPr>
              <a:t>Low flow notch</a:t>
            </a:r>
          </a:p>
        </p:txBody>
      </p:sp>
    </p:spTree>
    <p:extLst>
      <p:ext uri="{BB962C8B-B14F-4D97-AF65-F5344CB8AC3E}">
        <p14:creationId xmlns:p14="http://schemas.microsoft.com/office/powerpoint/2010/main" val="2779376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Disruption to ecosystem connectivity and geomorphological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reeform 3"/>
          <p:cNvSpPr/>
          <p:nvPr/>
        </p:nvSpPr>
        <p:spPr>
          <a:xfrm>
            <a:off x="1076325" y="2554807"/>
            <a:ext cx="7229475" cy="3034433"/>
          </a:xfrm>
          <a:custGeom>
            <a:avLst/>
            <a:gdLst>
              <a:gd name="connsiteX0" fmla="*/ 0 w 7229475"/>
              <a:gd name="connsiteY0" fmla="*/ 2398193 h 2398193"/>
              <a:gd name="connsiteX1" fmla="*/ 352425 w 7229475"/>
              <a:gd name="connsiteY1" fmla="*/ 2264843 h 2398193"/>
              <a:gd name="connsiteX2" fmla="*/ 676275 w 7229475"/>
              <a:gd name="connsiteY2" fmla="*/ 2255318 h 2398193"/>
              <a:gd name="connsiteX3" fmla="*/ 1276350 w 7229475"/>
              <a:gd name="connsiteY3" fmla="*/ 2341043 h 2398193"/>
              <a:gd name="connsiteX4" fmla="*/ 1676400 w 7229475"/>
              <a:gd name="connsiteY4" fmla="*/ 2226743 h 2398193"/>
              <a:gd name="connsiteX5" fmla="*/ 1981200 w 7229475"/>
              <a:gd name="connsiteY5" fmla="*/ 2045768 h 2398193"/>
              <a:gd name="connsiteX6" fmla="*/ 2333625 w 7229475"/>
              <a:gd name="connsiteY6" fmla="*/ 1817168 h 2398193"/>
              <a:gd name="connsiteX7" fmla="*/ 2676525 w 7229475"/>
              <a:gd name="connsiteY7" fmla="*/ 1702868 h 2398193"/>
              <a:gd name="connsiteX8" fmla="*/ 3190875 w 7229475"/>
              <a:gd name="connsiteY8" fmla="*/ 1550468 h 2398193"/>
              <a:gd name="connsiteX9" fmla="*/ 3609975 w 7229475"/>
              <a:gd name="connsiteY9" fmla="*/ 1426643 h 2398193"/>
              <a:gd name="connsiteX10" fmla="*/ 4371975 w 7229475"/>
              <a:gd name="connsiteY10" fmla="*/ 1407593 h 2398193"/>
              <a:gd name="connsiteX11" fmla="*/ 4810125 w 7229475"/>
              <a:gd name="connsiteY11" fmla="*/ 1407593 h 2398193"/>
              <a:gd name="connsiteX12" fmla="*/ 5362575 w 7229475"/>
              <a:gd name="connsiteY12" fmla="*/ 1302818 h 2398193"/>
              <a:gd name="connsiteX13" fmla="*/ 5915025 w 7229475"/>
              <a:gd name="connsiteY13" fmla="*/ 1055168 h 2398193"/>
              <a:gd name="connsiteX14" fmla="*/ 6191250 w 7229475"/>
              <a:gd name="connsiteY14" fmla="*/ 902768 h 2398193"/>
              <a:gd name="connsiteX15" fmla="*/ 6410325 w 7229475"/>
              <a:gd name="connsiteY15" fmla="*/ 655118 h 2398193"/>
              <a:gd name="connsiteX16" fmla="*/ 6591300 w 7229475"/>
              <a:gd name="connsiteY16" fmla="*/ 331268 h 2398193"/>
              <a:gd name="connsiteX17" fmla="*/ 6848475 w 7229475"/>
              <a:gd name="connsiteY17" fmla="*/ 26468 h 2398193"/>
              <a:gd name="connsiteX18" fmla="*/ 7229475 w 7229475"/>
              <a:gd name="connsiteY18" fmla="*/ 16943 h 239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229475" h="2398193">
                <a:moveTo>
                  <a:pt x="0" y="2398193"/>
                </a:moveTo>
                <a:cubicBezTo>
                  <a:pt x="119856" y="2343424"/>
                  <a:pt x="239713" y="2288655"/>
                  <a:pt x="352425" y="2264843"/>
                </a:cubicBezTo>
                <a:cubicBezTo>
                  <a:pt x="465137" y="2241031"/>
                  <a:pt x="522288" y="2242618"/>
                  <a:pt x="676275" y="2255318"/>
                </a:cubicBezTo>
                <a:cubicBezTo>
                  <a:pt x="830262" y="2268018"/>
                  <a:pt x="1109663" y="2345805"/>
                  <a:pt x="1276350" y="2341043"/>
                </a:cubicBezTo>
                <a:cubicBezTo>
                  <a:pt x="1443037" y="2336281"/>
                  <a:pt x="1558925" y="2275955"/>
                  <a:pt x="1676400" y="2226743"/>
                </a:cubicBezTo>
                <a:cubicBezTo>
                  <a:pt x="1793875" y="2177531"/>
                  <a:pt x="1871663" y="2114030"/>
                  <a:pt x="1981200" y="2045768"/>
                </a:cubicBezTo>
                <a:cubicBezTo>
                  <a:pt x="2090737" y="1977506"/>
                  <a:pt x="2217738" y="1874318"/>
                  <a:pt x="2333625" y="1817168"/>
                </a:cubicBezTo>
                <a:cubicBezTo>
                  <a:pt x="2449513" y="1760018"/>
                  <a:pt x="2533650" y="1747318"/>
                  <a:pt x="2676525" y="1702868"/>
                </a:cubicBezTo>
                <a:cubicBezTo>
                  <a:pt x="2819400" y="1658418"/>
                  <a:pt x="3190875" y="1550468"/>
                  <a:pt x="3190875" y="1550468"/>
                </a:cubicBezTo>
                <a:cubicBezTo>
                  <a:pt x="3346450" y="1504431"/>
                  <a:pt x="3413125" y="1450456"/>
                  <a:pt x="3609975" y="1426643"/>
                </a:cubicBezTo>
                <a:cubicBezTo>
                  <a:pt x="3806825" y="1402830"/>
                  <a:pt x="4171950" y="1410768"/>
                  <a:pt x="4371975" y="1407593"/>
                </a:cubicBezTo>
                <a:cubicBezTo>
                  <a:pt x="4572000" y="1404418"/>
                  <a:pt x="4645025" y="1425055"/>
                  <a:pt x="4810125" y="1407593"/>
                </a:cubicBezTo>
                <a:cubicBezTo>
                  <a:pt x="4975225" y="1390131"/>
                  <a:pt x="5178425" y="1361555"/>
                  <a:pt x="5362575" y="1302818"/>
                </a:cubicBezTo>
                <a:cubicBezTo>
                  <a:pt x="5546725" y="1244080"/>
                  <a:pt x="5776912" y="1121843"/>
                  <a:pt x="5915025" y="1055168"/>
                </a:cubicBezTo>
                <a:cubicBezTo>
                  <a:pt x="6053138" y="988493"/>
                  <a:pt x="6108700" y="969443"/>
                  <a:pt x="6191250" y="902768"/>
                </a:cubicBezTo>
                <a:cubicBezTo>
                  <a:pt x="6273800" y="836093"/>
                  <a:pt x="6343650" y="750368"/>
                  <a:pt x="6410325" y="655118"/>
                </a:cubicBezTo>
                <a:cubicBezTo>
                  <a:pt x="6477000" y="559868"/>
                  <a:pt x="6518275" y="436043"/>
                  <a:pt x="6591300" y="331268"/>
                </a:cubicBezTo>
                <a:cubicBezTo>
                  <a:pt x="6664325" y="226493"/>
                  <a:pt x="6742113" y="78855"/>
                  <a:pt x="6848475" y="26468"/>
                </a:cubicBezTo>
                <a:cubicBezTo>
                  <a:pt x="6954838" y="-25920"/>
                  <a:pt x="7156450" y="15356"/>
                  <a:pt x="7229475" y="1694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4162425" y="2219325"/>
            <a:ext cx="1333500" cy="2333625"/>
          </a:xfrm>
          <a:custGeom>
            <a:avLst/>
            <a:gdLst>
              <a:gd name="connsiteX0" fmla="*/ 0 w 1333500"/>
              <a:gd name="connsiteY0" fmla="*/ 2333625 h 2333625"/>
              <a:gd name="connsiteX1" fmla="*/ 66675 w 1333500"/>
              <a:gd name="connsiteY1" fmla="*/ 2171700 h 2333625"/>
              <a:gd name="connsiteX2" fmla="*/ 161925 w 1333500"/>
              <a:gd name="connsiteY2" fmla="*/ 1866900 h 2333625"/>
              <a:gd name="connsiteX3" fmla="*/ 295275 w 1333500"/>
              <a:gd name="connsiteY3" fmla="*/ 1695450 h 2333625"/>
              <a:gd name="connsiteX4" fmla="*/ 419100 w 1333500"/>
              <a:gd name="connsiteY4" fmla="*/ 1600200 h 2333625"/>
              <a:gd name="connsiteX5" fmla="*/ 590550 w 1333500"/>
              <a:gd name="connsiteY5" fmla="*/ 1504950 h 2333625"/>
              <a:gd name="connsiteX6" fmla="*/ 723900 w 1333500"/>
              <a:gd name="connsiteY6" fmla="*/ 1409700 h 2333625"/>
              <a:gd name="connsiteX7" fmla="*/ 933450 w 1333500"/>
              <a:gd name="connsiteY7" fmla="*/ 1114425 h 2333625"/>
              <a:gd name="connsiteX8" fmla="*/ 942975 w 1333500"/>
              <a:gd name="connsiteY8" fmla="*/ 923925 h 2333625"/>
              <a:gd name="connsiteX9" fmla="*/ 952500 w 1333500"/>
              <a:gd name="connsiteY9" fmla="*/ 752475 h 2333625"/>
              <a:gd name="connsiteX10" fmla="*/ 1019175 w 1333500"/>
              <a:gd name="connsiteY10" fmla="*/ 533400 h 2333625"/>
              <a:gd name="connsiteX11" fmla="*/ 1085850 w 1333500"/>
              <a:gd name="connsiteY11" fmla="*/ 333375 h 2333625"/>
              <a:gd name="connsiteX12" fmla="*/ 1247775 w 1333500"/>
              <a:gd name="connsiteY12" fmla="*/ 76200 h 2333625"/>
              <a:gd name="connsiteX13" fmla="*/ 1333500 w 1333500"/>
              <a:gd name="connsiteY13" fmla="*/ 0 h 233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33500" h="2333625">
                <a:moveTo>
                  <a:pt x="0" y="2333625"/>
                </a:moveTo>
                <a:cubicBezTo>
                  <a:pt x="19844" y="2291556"/>
                  <a:pt x="39688" y="2249487"/>
                  <a:pt x="66675" y="2171700"/>
                </a:cubicBezTo>
                <a:cubicBezTo>
                  <a:pt x="93662" y="2093913"/>
                  <a:pt x="123825" y="1946275"/>
                  <a:pt x="161925" y="1866900"/>
                </a:cubicBezTo>
                <a:cubicBezTo>
                  <a:pt x="200025" y="1787525"/>
                  <a:pt x="252413" y="1739900"/>
                  <a:pt x="295275" y="1695450"/>
                </a:cubicBezTo>
                <a:cubicBezTo>
                  <a:pt x="338137" y="1651000"/>
                  <a:pt x="369888" y="1631950"/>
                  <a:pt x="419100" y="1600200"/>
                </a:cubicBezTo>
                <a:cubicBezTo>
                  <a:pt x="468313" y="1568450"/>
                  <a:pt x="539750" y="1536700"/>
                  <a:pt x="590550" y="1504950"/>
                </a:cubicBezTo>
                <a:cubicBezTo>
                  <a:pt x="641350" y="1473200"/>
                  <a:pt x="666750" y="1474787"/>
                  <a:pt x="723900" y="1409700"/>
                </a:cubicBezTo>
                <a:cubicBezTo>
                  <a:pt x="781050" y="1344613"/>
                  <a:pt x="896938" y="1195387"/>
                  <a:pt x="933450" y="1114425"/>
                </a:cubicBezTo>
                <a:cubicBezTo>
                  <a:pt x="969962" y="1033463"/>
                  <a:pt x="939800" y="984250"/>
                  <a:pt x="942975" y="923925"/>
                </a:cubicBezTo>
                <a:cubicBezTo>
                  <a:pt x="946150" y="863600"/>
                  <a:pt x="939800" y="817562"/>
                  <a:pt x="952500" y="752475"/>
                </a:cubicBezTo>
                <a:cubicBezTo>
                  <a:pt x="965200" y="687388"/>
                  <a:pt x="996950" y="603250"/>
                  <a:pt x="1019175" y="533400"/>
                </a:cubicBezTo>
                <a:cubicBezTo>
                  <a:pt x="1041400" y="463550"/>
                  <a:pt x="1047750" y="409575"/>
                  <a:pt x="1085850" y="333375"/>
                </a:cubicBezTo>
                <a:cubicBezTo>
                  <a:pt x="1123950" y="257175"/>
                  <a:pt x="1206500" y="131762"/>
                  <a:pt x="1247775" y="76200"/>
                </a:cubicBezTo>
                <a:cubicBezTo>
                  <a:pt x="1289050" y="20637"/>
                  <a:pt x="1333500" y="0"/>
                  <a:pt x="13335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5105400" y="2381250"/>
            <a:ext cx="1495425" cy="647700"/>
          </a:xfrm>
          <a:custGeom>
            <a:avLst/>
            <a:gdLst>
              <a:gd name="connsiteX0" fmla="*/ 0 w 1495425"/>
              <a:gd name="connsiteY0" fmla="*/ 647700 h 647700"/>
              <a:gd name="connsiteX1" fmla="*/ 114300 w 1495425"/>
              <a:gd name="connsiteY1" fmla="*/ 523875 h 647700"/>
              <a:gd name="connsiteX2" fmla="*/ 238125 w 1495425"/>
              <a:gd name="connsiteY2" fmla="*/ 457200 h 647700"/>
              <a:gd name="connsiteX3" fmla="*/ 428625 w 1495425"/>
              <a:gd name="connsiteY3" fmla="*/ 485775 h 647700"/>
              <a:gd name="connsiteX4" fmla="*/ 704850 w 1495425"/>
              <a:gd name="connsiteY4" fmla="*/ 438150 h 647700"/>
              <a:gd name="connsiteX5" fmla="*/ 809625 w 1495425"/>
              <a:gd name="connsiteY5" fmla="*/ 314325 h 647700"/>
              <a:gd name="connsiteX6" fmla="*/ 952500 w 1495425"/>
              <a:gd name="connsiteY6" fmla="*/ 133350 h 647700"/>
              <a:gd name="connsiteX7" fmla="*/ 1266825 w 1495425"/>
              <a:gd name="connsiteY7" fmla="*/ 38100 h 647700"/>
              <a:gd name="connsiteX8" fmla="*/ 1495425 w 1495425"/>
              <a:gd name="connsiteY8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5425" h="647700">
                <a:moveTo>
                  <a:pt x="0" y="647700"/>
                </a:moveTo>
                <a:cubicBezTo>
                  <a:pt x="37306" y="601662"/>
                  <a:pt x="74613" y="555625"/>
                  <a:pt x="114300" y="523875"/>
                </a:cubicBezTo>
                <a:cubicBezTo>
                  <a:pt x="153988" y="492125"/>
                  <a:pt x="185738" y="463550"/>
                  <a:pt x="238125" y="457200"/>
                </a:cubicBezTo>
                <a:cubicBezTo>
                  <a:pt x="290512" y="450850"/>
                  <a:pt x="350838" y="488950"/>
                  <a:pt x="428625" y="485775"/>
                </a:cubicBezTo>
                <a:cubicBezTo>
                  <a:pt x="506412" y="482600"/>
                  <a:pt x="641350" y="466725"/>
                  <a:pt x="704850" y="438150"/>
                </a:cubicBezTo>
                <a:cubicBezTo>
                  <a:pt x="768350" y="409575"/>
                  <a:pt x="768350" y="365125"/>
                  <a:pt x="809625" y="314325"/>
                </a:cubicBezTo>
                <a:cubicBezTo>
                  <a:pt x="850900" y="263525"/>
                  <a:pt x="876300" y="179387"/>
                  <a:pt x="952500" y="133350"/>
                </a:cubicBezTo>
                <a:cubicBezTo>
                  <a:pt x="1028700" y="87312"/>
                  <a:pt x="1176338" y="60325"/>
                  <a:pt x="1266825" y="38100"/>
                </a:cubicBezTo>
                <a:cubicBezTo>
                  <a:pt x="1357313" y="15875"/>
                  <a:pt x="1485900" y="9525"/>
                  <a:pt x="149542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5227814" y="2124075"/>
            <a:ext cx="78731" cy="457200"/>
          </a:xfrm>
          <a:custGeom>
            <a:avLst/>
            <a:gdLst>
              <a:gd name="connsiteX0" fmla="*/ 1411 w 78731"/>
              <a:gd name="connsiteY0" fmla="*/ 457200 h 457200"/>
              <a:gd name="connsiteX1" fmla="*/ 1411 w 78731"/>
              <a:gd name="connsiteY1" fmla="*/ 400050 h 457200"/>
              <a:gd name="connsiteX2" fmla="*/ 1411 w 78731"/>
              <a:gd name="connsiteY2" fmla="*/ 209550 h 457200"/>
              <a:gd name="connsiteX3" fmla="*/ 20461 w 78731"/>
              <a:gd name="connsiteY3" fmla="*/ 85725 h 457200"/>
              <a:gd name="connsiteX4" fmla="*/ 77611 w 78731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731" h="457200">
                <a:moveTo>
                  <a:pt x="1411" y="457200"/>
                </a:moveTo>
                <a:lnTo>
                  <a:pt x="1411" y="400050"/>
                </a:lnTo>
                <a:cubicBezTo>
                  <a:pt x="1411" y="358775"/>
                  <a:pt x="-1764" y="261937"/>
                  <a:pt x="1411" y="209550"/>
                </a:cubicBezTo>
                <a:cubicBezTo>
                  <a:pt x="4586" y="157163"/>
                  <a:pt x="7761" y="120650"/>
                  <a:pt x="20461" y="85725"/>
                </a:cubicBezTo>
                <a:cubicBezTo>
                  <a:pt x="33161" y="50800"/>
                  <a:pt x="87136" y="7937"/>
                  <a:pt x="7761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5667375" y="4362450"/>
            <a:ext cx="2914650" cy="521063"/>
          </a:xfrm>
          <a:custGeom>
            <a:avLst/>
            <a:gdLst>
              <a:gd name="connsiteX0" fmla="*/ 0 w 2914650"/>
              <a:gd name="connsiteY0" fmla="*/ 0 h 521063"/>
              <a:gd name="connsiteX1" fmla="*/ 342900 w 2914650"/>
              <a:gd name="connsiteY1" fmla="*/ 95250 h 521063"/>
              <a:gd name="connsiteX2" fmla="*/ 695325 w 2914650"/>
              <a:gd name="connsiteY2" fmla="*/ 276225 h 521063"/>
              <a:gd name="connsiteX3" fmla="*/ 990600 w 2914650"/>
              <a:gd name="connsiteY3" fmla="*/ 409575 h 521063"/>
              <a:gd name="connsiteX4" fmla="*/ 1438275 w 2914650"/>
              <a:gd name="connsiteY4" fmla="*/ 514350 h 521063"/>
              <a:gd name="connsiteX5" fmla="*/ 1790700 w 2914650"/>
              <a:gd name="connsiteY5" fmla="*/ 495300 h 521063"/>
              <a:gd name="connsiteX6" fmla="*/ 2028825 w 2914650"/>
              <a:gd name="connsiteY6" fmla="*/ 371475 h 521063"/>
              <a:gd name="connsiteX7" fmla="*/ 2314575 w 2914650"/>
              <a:gd name="connsiteY7" fmla="*/ 276225 h 521063"/>
              <a:gd name="connsiteX8" fmla="*/ 2543175 w 2914650"/>
              <a:gd name="connsiteY8" fmla="*/ 266700 h 521063"/>
              <a:gd name="connsiteX9" fmla="*/ 2752725 w 2914650"/>
              <a:gd name="connsiteY9" fmla="*/ 123825 h 521063"/>
              <a:gd name="connsiteX10" fmla="*/ 2781300 w 2914650"/>
              <a:gd name="connsiteY10" fmla="*/ 85725 h 521063"/>
              <a:gd name="connsiteX11" fmla="*/ 2914650 w 2914650"/>
              <a:gd name="connsiteY11" fmla="*/ 85725 h 5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14650" h="521063">
                <a:moveTo>
                  <a:pt x="0" y="0"/>
                </a:moveTo>
                <a:cubicBezTo>
                  <a:pt x="113506" y="24606"/>
                  <a:pt x="227012" y="49212"/>
                  <a:pt x="342900" y="95250"/>
                </a:cubicBezTo>
                <a:cubicBezTo>
                  <a:pt x="458788" y="141288"/>
                  <a:pt x="587375" y="223838"/>
                  <a:pt x="695325" y="276225"/>
                </a:cubicBezTo>
                <a:cubicBezTo>
                  <a:pt x="803275" y="328612"/>
                  <a:pt x="866775" y="369888"/>
                  <a:pt x="990600" y="409575"/>
                </a:cubicBezTo>
                <a:cubicBezTo>
                  <a:pt x="1114425" y="449262"/>
                  <a:pt x="1304925" y="500062"/>
                  <a:pt x="1438275" y="514350"/>
                </a:cubicBezTo>
                <a:cubicBezTo>
                  <a:pt x="1571625" y="528638"/>
                  <a:pt x="1692275" y="519113"/>
                  <a:pt x="1790700" y="495300"/>
                </a:cubicBezTo>
                <a:cubicBezTo>
                  <a:pt x="1889125" y="471488"/>
                  <a:pt x="1941513" y="407987"/>
                  <a:pt x="2028825" y="371475"/>
                </a:cubicBezTo>
                <a:cubicBezTo>
                  <a:pt x="2116137" y="334963"/>
                  <a:pt x="2228850" y="293687"/>
                  <a:pt x="2314575" y="276225"/>
                </a:cubicBezTo>
                <a:cubicBezTo>
                  <a:pt x="2400300" y="258763"/>
                  <a:pt x="2470150" y="292100"/>
                  <a:pt x="2543175" y="266700"/>
                </a:cubicBezTo>
                <a:cubicBezTo>
                  <a:pt x="2616200" y="241300"/>
                  <a:pt x="2713038" y="153988"/>
                  <a:pt x="2752725" y="123825"/>
                </a:cubicBezTo>
                <a:cubicBezTo>
                  <a:pt x="2792413" y="93663"/>
                  <a:pt x="2754313" y="92075"/>
                  <a:pt x="2781300" y="85725"/>
                </a:cubicBezTo>
                <a:cubicBezTo>
                  <a:pt x="2808287" y="79375"/>
                  <a:pt x="2913063" y="87312"/>
                  <a:pt x="2914650" y="8572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7334250" y="4876800"/>
            <a:ext cx="1181100" cy="771525"/>
          </a:xfrm>
          <a:custGeom>
            <a:avLst/>
            <a:gdLst>
              <a:gd name="connsiteX0" fmla="*/ 0 w 1181100"/>
              <a:gd name="connsiteY0" fmla="*/ 0 h 771525"/>
              <a:gd name="connsiteX1" fmla="*/ 361950 w 1181100"/>
              <a:gd name="connsiteY1" fmla="*/ 57150 h 771525"/>
              <a:gd name="connsiteX2" fmla="*/ 533400 w 1181100"/>
              <a:gd name="connsiteY2" fmla="*/ 133350 h 771525"/>
              <a:gd name="connsiteX3" fmla="*/ 819150 w 1181100"/>
              <a:gd name="connsiteY3" fmla="*/ 323850 h 771525"/>
              <a:gd name="connsiteX4" fmla="*/ 942975 w 1181100"/>
              <a:gd name="connsiteY4" fmla="*/ 523875 h 771525"/>
              <a:gd name="connsiteX5" fmla="*/ 1114425 w 1181100"/>
              <a:gd name="connsiteY5" fmla="*/ 752475 h 771525"/>
              <a:gd name="connsiteX6" fmla="*/ 1181100 w 1181100"/>
              <a:gd name="connsiteY6" fmla="*/ 771525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1100" h="771525">
                <a:moveTo>
                  <a:pt x="0" y="0"/>
                </a:moveTo>
                <a:cubicBezTo>
                  <a:pt x="136525" y="17462"/>
                  <a:pt x="273050" y="34925"/>
                  <a:pt x="361950" y="57150"/>
                </a:cubicBezTo>
                <a:cubicBezTo>
                  <a:pt x="450850" y="79375"/>
                  <a:pt x="457200" y="88900"/>
                  <a:pt x="533400" y="133350"/>
                </a:cubicBezTo>
                <a:cubicBezTo>
                  <a:pt x="609600" y="177800"/>
                  <a:pt x="750888" y="258763"/>
                  <a:pt x="819150" y="323850"/>
                </a:cubicBezTo>
                <a:cubicBezTo>
                  <a:pt x="887412" y="388937"/>
                  <a:pt x="893763" y="452438"/>
                  <a:pt x="942975" y="523875"/>
                </a:cubicBezTo>
                <a:cubicBezTo>
                  <a:pt x="992188" y="595313"/>
                  <a:pt x="1074738" y="711200"/>
                  <a:pt x="1114425" y="752475"/>
                </a:cubicBezTo>
                <a:cubicBezTo>
                  <a:pt x="1154112" y="793750"/>
                  <a:pt x="1155700" y="715963"/>
                  <a:pt x="1181100" y="77152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7533250" y="2095500"/>
            <a:ext cx="528180" cy="981075"/>
          </a:xfrm>
          <a:custGeom>
            <a:avLst/>
            <a:gdLst>
              <a:gd name="connsiteX0" fmla="*/ 86750 w 528180"/>
              <a:gd name="connsiteY0" fmla="*/ 981075 h 981075"/>
              <a:gd name="connsiteX1" fmla="*/ 86750 w 528180"/>
              <a:gd name="connsiteY1" fmla="*/ 885825 h 981075"/>
              <a:gd name="connsiteX2" fmla="*/ 1025 w 528180"/>
              <a:gd name="connsiteY2" fmla="*/ 542925 h 981075"/>
              <a:gd name="connsiteX3" fmla="*/ 153425 w 528180"/>
              <a:gd name="connsiteY3" fmla="*/ 285750 h 981075"/>
              <a:gd name="connsiteX4" fmla="*/ 258200 w 528180"/>
              <a:gd name="connsiteY4" fmla="*/ 228600 h 981075"/>
              <a:gd name="connsiteX5" fmla="*/ 429650 w 528180"/>
              <a:gd name="connsiteY5" fmla="*/ 133350 h 981075"/>
              <a:gd name="connsiteX6" fmla="*/ 505850 w 528180"/>
              <a:gd name="connsiteY6" fmla="*/ 57150 h 981075"/>
              <a:gd name="connsiteX7" fmla="*/ 524900 w 528180"/>
              <a:gd name="connsiteY7" fmla="*/ 0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180" h="981075">
                <a:moveTo>
                  <a:pt x="86750" y="981075"/>
                </a:moveTo>
                <a:cubicBezTo>
                  <a:pt x="93893" y="969962"/>
                  <a:pt x="101037" y="958850"/>
                  <a:pt x="86750" y="885825"/>
                </a:cubicBezTo>
                <a:cubicBezTo>
                  <a:pt x="72463" y="812800"/>
                  <a:pt x="-10087" y="642937"/>
                  <a:pt x="1025" y="542925"/>
                </a:cubicBezTo>
                <a:cubicBezTo>
                  <a:pt x="12137" y="442913"/>
                  <a:pt x="110563" y="338137"/>
                  <a:pt x="153425" y="285750"/>
                </a:cubicBezTo>
                <a:cubicBezTo>
                  <a:pt x="196287" y="233363"/>
                  <a:pt x="258200" y="228600"/>
                  <a:pt x="258200" y="228600"/>
                </a:cubicBezTo>
                <a:cubicBezTo>
                  <a:pt x="304237" y="203200"/>
                  <a:pt x="388375" y="161925"/>
                  <a:pt x="429650" y="133350"/>
                </a:cubicBezTo>
                <a:cubicBezTo>
                  <a:pt x="470925" y="104775"/>
                  <a:pt x="489975" y="79375"/>
                  <a:pt x="505850" y="57150"/>
                </a:cubicBezTo>
                <a:cubicBezTo>
                  <a:pt x="521725" y="34925"/>
                  <a:pt x="534425" y="4763"/>
                  <a:pt x="5249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/>
          <p:cNvCxnSpPr/>
          <p:nvPr/>
        </p:nvCxnSpPr>
        <p:spPr>
          <a:xfrm>
            <a:off x="3299842" y="4775501"/>
            <a:ext cx="144016" cy="21602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977633" y="4775501"/>
            <a:ext cx="51817" cy="1783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976367" y="4201083"/>
            <a:ext cx="72008" cy="22175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59157" y="4697345"/>
            <a:ext cx="108467" cy="15019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117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Management Zones 2 &amp; 3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250825" y="2420938"/>
            <a:ext cx="4248150" cy="3960812"/>
          </a:xfrm>
        </p:spPr>
        <p:txBody>
          <a:bodyPr/>
          <a:lstStyle/>
          <a:p>
            <a:pPr algn="ctr"/>
            <a:r>
              <a:rPr lang="en-GB" altLang="en-US"/>
              <a:t>Zone 2 </a:t>
            </a:r>
          </a:p>
          <a:p>
            <a:pPr algn="ctr"/>
            <a:r>
              <a:rPr lang="en-GB" altLang="en-US" b="0"/>
              <a:t>&lt;10% gradient</a:t>
            </a:r>
            <a:endParaRPr lang="en-GB" alt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643438" y="2420938"/>
            <a:ext cx="4248150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r>
              <a:rPr lang="en-GB" sz="2400" b="1" dirty="0">
                <a:solidFill>
                  <a:schemeClr val="accent4">
                    <a:lumMod val="50000"/>
                  </a:schemeClr>
                </a:solidFill>
              </a:rPr>
              <a:t>Zone 3 </a:t>
            </a:r>
          </a:p>
          <a:p>
            <a:pPr algn="ctr">
              <a:defRPr/>
            </a:pPr>
            <a:r>
              <a:rPr lang="en-GB" sz="2400" dirty="0">
                <a:solidFill>
                  <a:schemeClr val="accent4">
                    <a:lumMod val="50000"/>
                  </a:schemeClr>
                </a:solidFill>
              </a:rPr>
              <a:t>&gt;10% gradient</a:t>
            </a:r>
          </a:p>
        </p:txBody>
      </p:sp>
      <p:pic>
        <p:nvPicPr>
          <p:cNvPr id="23557" name="Picture 2" descr="http://farm8.staticflickr.com/7448/10478036476_682af87ceb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00438"/>
            <a:ext cx="4151312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 descr="http://farm6.staticflickr.com/5141/5650511396_aac62c59fc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00438"/>
            <a:ext cx="40798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0825" y="1773238"/>
            <a:ext cx="84963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r>
              <a:rPr lang="en-GB" sz="2000" b="1">
                <a:solidFill>
                  <a:srgbClr val="0091A5"/>
                </a:solidFill>
                <a:latin typeface="+mn-lt"/>
                <a:cs typeface="+mn-cs"/>
              </a:rPr>
              <a:t>Based on simple geomorphological classification</a:t>
            </a:r>
          </a:p>
          <a:p>
            <a:pPr>
              <a:spcBef>
                <a:spcPct val="20000"/>
              </a:spcBef>
              <a:defRPr/>
            </a:pPr>
            <a:endParaRPr lang="en-GB" sz="2000" b="1">
              <a:solidFill>
                <a:srgbClr val="0091A5"/>
              </a:solidFill>
              <a:latin typeface="+mn-lt"/>
              <a:cs typeface="+mn-cs"/>
            </a:endParaRPr>
          </a:p>
          <a:p>
            <a:pPr algn="ctr">
              <a:spcBef>
                <a:spcPct val="20000"/>
              </a:spcBef>
              <a:defRPr/>
            </a:pPr>
            <a:endParaRPr lang="en-GB" sz="2000">
              <a:solidFill>
                <a:srgbClr val="0091A5"/>
              </a:solidFill>
              <a:latin typeface="+mn-lt"/>
              <a:cs typeface="+mn-cs"/>
            </a:endParaRPr>
          </a:p>
          <a:p>
            <a:pPr>
              <a:spcBef>
                <a:spcPct val="20000"/>
              </a:spcBef>
              <a:defRPr/>
            </a:pPr>
            <a:endParaRPr lang="en-GB" sz="2000" b="1">
              <a:solidFill>
                <a:srgbClr val="0091A5"/>
              </a:solidFill>
              <a:latin typeface="+mn-lt"/>
              <a:cs typeface="+mn-cs"/>
            </a:endParaRPr>
          </a:p>
          <a:p>
            <a:pPr>
              <a:spcBef>
                <a:spcPct val="20000"/>
              </a:spcBef>
              <a:defRPr/>
            </a:pPr>
            <a:endParaRPr lang="en-GB" sz="2000" b="1">
              <a:solidFill>
                <a:srgbClr val="0091A5"/>
              </a:solidFill>
              <a:latin typeface="+mn-lt"/>
              <a:cs typeface="+mn-cs"/>
            </a:endParaRPr>
          </a:p>
          <a:p>
            <a:pPr>
              <a:spcBef>
                <a:spcPct val="20000"/>
              </a:spcBef>
              <a:defRPr/>
            </a:pPr>
            <a:endParaRPr lang="en-GB" sz="2000" b="1">
              <a:solidFill>
                <a:srgbClr val="0091A5"/>
              </a:solidFill>
              <a:latin typeface="+mn-lt"/>
              <a:cs typeface="+mn-cs"/>
            </a:endParaRPr>
          </a:p>
          <a:p>
            <a:pPr>
              <a:spcBef>
                <a:spcPct val="20000"/>
              </a:spcBef>
              <a:defRPr/>
            </a:pPr>
            <a:endParaRPr lang="en-GB" sz="2000" b="1">
              <a:solidFill>
                <a:srgbClr val="0091A5"/>
              </a:solidFill>
              <a:latin typeface="+mn-lt"/>
              <a:cs typeface="+mn-cs"/>
            </a:endParaRPr>
          </a:p>
          <a:p>
            <a:pPr>
              <a:spcBef>
                <a:spcPct val="20000"/>
              </a:spcBef>
              <a:defRPr/>
            </a:pPr>
            <a:endParaRPr lang="en-GB" sz="2000">
              <a:solidFill>
                <a:srgbClr val="0091A5"/>
              </a:solidFill>
              <a:latin typeface="+mn-lt"/>
              <a:cs typeface="+mn-cs"/>
            </a:endParaRPr>
          </a:p>
          <a:p>
            <a:pPr>
              <a:spcBef>
                <a:spcPct val="20000"/>
              </a:spcBef>
              <a:defRPr/>
            </a:pPr>
            <a:endParaRPr lang="en-GB" sz="2400" b="1" dirty="0">
              <a:solidFill>
                <a:srgbClr val="0091A5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31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549275"/>
            <a:ext cx="9069387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37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Low impact siting and design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Consider geomorphological setting of any structure location – ‘siting’</a:t>
            </a:r>
          </a:p>
          <a:p>
            <a:r>
              <a:rPr lang="en-GB" dirty="0"/>
              <a:t>Work with nature - replicate / mimic natural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Site within confined channel / valley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Steep bed gradient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Select stable bed and bank material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Select straight river reaches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Avoid active river reaches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Place at or below break of channel slope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Locate downstream of nearby inflows/tributary</a:t>
            </a:r>
          </a:p>
        </p:txBody>
      </p:sp>
    </p:spTree>
    <p:extLst>
      <p:ext uri="{BB962C8B-B14F-4D97-AF65-F5344CB8AC3E}">
        <p14:creationId xmlns:p14="http://schemas.microsoft.com/office/powerpoint/2010/main" val="48711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146A4-1A71-41E6-878C-A63C93958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Site intakes at natural steps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DB5175-C5FE-47CE-A852-40FD3EE59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2276872"/>
            <a:ext cx="7130421" cy="4422444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B74F12B-28BD-4706-924A-B73D988C0FED}"/>
              </a:ext>
            </a:extLst>
          </p:cNvPr>
          <p:cNvSpPr txBox="1">
            <a:spLocks/>
          </p:cNvSpPr>
          <p:nvPr/>
        </p:nvSpPr>
        <p:spPr>
          <a:xfrm>
            <a:off x="251520" y="1484784"/>
            <a:ext cx="8496300" cy="1008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rgbClr val="0091A5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700" indent="-2667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2762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9625" indent="-2667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Every site is different and must be considered individually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rgbClr val="009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384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50B80-75E4-4375-8442-848A0E8F8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Minimise impact on sediment transport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FCA741-5282-4C49-9035-33B791056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7814" y="2205167"/>
            <a:ext cx="2808312" cy="2447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3B88AC-8913-4D97-B21E-EAF5AE06B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228202"/>
            <a:ext cx="3068007" cy="240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63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ADD54-0B87-4F25-B13F-CBD175C36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Screening (High Head/Zone 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BF0BC-1837-49E8-9EC5-4BCE87054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700212"/>
            <a:ext cx="8496300" cy="47529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Screening for high head, run-of-river hydropower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Majority of intakes use 1 to 2 mm </a:t>
            </a:r>
            <a:r>
              <a:rPr lang="en-GB" dirty="0" err="1"/>
              <a:t>Coanda</a:t>
            </a:r>
            <a:r>
              <a:rPr lang="en-GB" dirty="0"/>
              <a:t> screen or perforated plate.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Plunge pool is required downstream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523EA7-1509-48A2-854B-A2C5DBB3436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9" t="14401" r="26213" b="23781"/>
          <a:stretch/>
        </p:blipFill>
        <p:spPr bwMode="auto">
          <a:xfrm>
            <a:off x="2159732" y="3429000"/>
            <a:ext cx="4824536" cy="3250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4076303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ADD54-0B87-4F25-B13F-CBD175C36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Screening (Low Head/Zone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BF0BC-1837-49E8-9EC5-4BCE87054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700212"/>
            <a:ext cx="8496300" cy="47529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More complex depending on species and life stage present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Majority of Zone 2 sites will support juvenile salmonids and be on a migration route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Screening down to 6 or 10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Approach velocities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Bywash</a:t>
            </a:r>
            <a:r>
              <a:rPr lang="en-GB" dirty="0"/>
              <a:t> (safe downstream route)</a:t>
            </a:r>
          </a:p>
        </p:txBody>
      </p:sp>
    </p:spTree>
    <p:extLst>
      <p:ext uri="{BB962C8B-B14F-4D97-AF65-F5344CB8AC3E}">
        <p14:creationId xmlns:p14="http://schemas.microsoft.com/office/powerpoint/2010/main" val="2988440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7794C-692C-477A-8790-411207E52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Fish passage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A64DA-3037-4240-BC4B-3AC47F23E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Migratory species – Atlantic salmon, sea trout (Sewin) and 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BUT all species migrate to complete their lifecycles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HEP intakes can present barriers to fish migration and so lead to habitat fragmentation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Salmon and Freshwater Fisheries Act (1975)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Eels (England and Wales) Regulations 2009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Water Framework Directive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Environment (Wales) Act 2016</a:t>
            </a:r>
          </a:p>
        </p:txBody>
      </p:sp>
    </p:spTree>
    <p:extLst>
      <p:ext uri="{BB962C8B-B14F-4D97-AF65-F5344CB8AC3E}">
        <p14:creationId xmlns:p14="http://schemas.microsoft.com/office/powerpoint/2010/main" val="2685530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Carew Tidal Mill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73" y="1556792"/>
            <a:ext cx="6150049" cy="407988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3880" y="3049658"/>
            <a:ext cx="4374636" cy="290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05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7794C-692C-477A-8790-411207E52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Fish passage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A64DA-3037-4240-BC4B-3AC47F23E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556792"/>
            <a:ext cx="8496300" cy="4536356"/>
          </a:xfrm>
        </p:spPr>
        <p:txBody>
          <a:bodyPr/>
          <a:lstStyle/>
          <a:p>
            <a:r>
              <a:rPr lang="en-GB" dirty="0"/>
              <a:t>Migratory salmonids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Technical fish pass – requires Formal Fish Pass Approval from NRW (SAFFA)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Detailed engineering design – included in permits</a:t>
            </a:r>
          </a:p>
        </p:txBody>
      </p:sp>
      <p:pic>
        <p:nvPicPr>
          <p:cNvPr id="7" name="Picture 6" descr="A river running through a body of water&#10;&#10;Description generated with very high confidence">
            <a:extLst>
              <a:ext uri="{FF2B5EF4-FFF2-40B4-BE49-F238E27FC236}">
                <a16:creationId xmlns:a16="http://schemas.microsoft.com/office/drawing/2014/main" id="{83F33C76-98B9-43D3-937A-A5E1551E9F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7" y="3284984"/>
            <a:ext cx="4572000" cy="3429000"/>
          </a:xfrm>
          <a:prstGeom prst="rect">
            <a:avLst/>
          </a:prstGeom>
        </p:spPr>
      </p:pic>
      <p:pic>
        <p:nvPicPr>
          <p:cNvPr id="9" name="Picture 8" descr="A river running through a forest&#10;&#10;Description generated with very high confidence">
            <a:extLst>
              <a:ext uri="{FF2B5EF4-FFF2-40B4-BE49-F238E27FC236}">
                <a16:creationId xmlns:a16="http://schemas.microsoft.com/office/drawing/2014/main" id="{F22DD5CE-3C2D-4910-B846-A4FBC959A0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057" y="3284388"/>
            <a:ext cx="4339439" cy="342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16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7794C-692C-477A-8790-411207E52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Fish passage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A64DA-3037-4240-BC4B-3AC47F23E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556792"/>
            <a:ext cx="8496300" cy="4536356"/>
          </a:xfrm>
        </p:spPr>
        <p:txBody>
          <a:bodyPr/>
          <a:lstStyle/>
          <a:p>
            <a:r>
              <a:rPr lang="en-GB" dirty="0"/>
              <a:t>Migratory salmonids – existing weir</a:t>
            </a:r>
          </a:p>
        </p:txBody>
      </p:sp>
      <p:pic>
        <p:nvPicPr>
          <p:cNvPr id="5" name="Picture 4" descr="A river with snow on the ground&#10;&#10;Description generated with high confidence">
            <a:extLst>
              <a:ext uri="{FF2B5EF4-FFF2-40B4-BE49-F238E27FC236}">
                <a16:creationId xmlns:a16="http://schemas.microsoft.com/office/drawing/2014/main" id="{87CE4D63-3D63-475E-960C-616C4C7FA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53" y="2132856"/>
            <a:ext cx="8130494" cy="456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2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8AE22-C395-4804-A6E6-4995F45C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Generic design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0EE63C-D956-46DB-B18A-3C85D5E50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272" y="1916113"/>
            <a:ext cx="8017456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948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7794C-692C-477A-8790-411207E52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Fish passage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A64DA-3037-4240-BC4B-3AC47F23E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556792"/>
            <a:ext cx="8496300" cy="4536356"/>
          </a:xfrm>
        </p:spPr>
        <p:txBody>
          <a:bodyPr/>
          <a:lstStyle/>
          <a:p>
            <a:r>
              <a:rPr lang="en-GB" dirty="0"/>
              <a:t>Fish passage easement for resident brown trout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Fish passage easement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88AE0D-B704-49C3-B1FB-022FBA979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88840"/>
            <a:ext cx="8846063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35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4C60D-A73B-4A8A-8406-7741456D4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Eel passage – boss type</a:t>
            </a:r>
          </a:p>
        </p:txBody>
      </p:sp>
      <p:pic>
        <p:nvPicPr>
          <p:cNvPr id="4" name="Content Placeholder 3" descr="E:\DCIM\102_2907\IMGP0851.JPG">
            <a:extLst>
              <a:ext uri="{FF2B5EF4-FFF2-40B4-BE49-F238E27FC236}">
                <a16:creationId xmlns:a16="http://schemas.microsoft.com/office/drawing/2014/main" id="{0B33CBAB-5767-44EA-AAEC-1A1CE99C0B7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b="13857"/>
          <a:stretch/>
        </p:blipFill>
        <p:spPr bwMode="auto">
          <a:xfrm>
            <a:off x="539552" y="1844824"/>
            <a:ext cx="7920880" cy="48245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10150497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pic>
        <p:nvPicPr>
          <p:cNvPr id="4" name="Content Placeholder 3" descr="sjHvIZuZLoWcXPp-800x450-noPad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71" b="7313"/>
          <a:stretch/>
        </p:blipFill>
        <p:spPr>
          <a:xfrm>
            <a:off x="685800" y="1054155"/>
            <a:ext cx="7772400" cy="4279846"/>
          </a:xfrm>
        </p:spPr>
      </p:pic>
      <p:pic>
        <p:nvPicPr>
          <p:cNvPr id="5" name="Picture 4" descr="EC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4" y="5752798"/>
            <a:ext cx="2540000" cy="952500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042" y="5582551"/>
            <a:ext cx="1741714" cy="115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40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Big engineering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0" y="1556793"/>
            <a:ext cx="5300589" cy="38164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40856"/>
            <a:ext cx="4392397" cy="266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01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Very big engineering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924944"/>
            <a:ext cx="5613400" cy="37211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496194"/>
            <a:ext cx="3960118" cy="396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30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Post 2010 – sub 100kW, high head, run-of-river schemes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05" y="1916113"/>
            <a:ext cx="8076990" cy="4537075"/>
          </a:xfrm>
        </p:spPr>
      </p:pic>
    </p:spTree>
    <p:extLst>
      <p:ext uri="{BB962C8B-B14F-4D97-AF65-F5344CB8AC3E}">
        <p14:creationId xmlns:p14="http://schemas.microsoft.com/office/powerpoint/2010/main" val="3088290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Green Valleys CIC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>
                <a:latin typeface="Calibri" charset="0"/>
              </a:rPr>
              <a:t>Established in 2009</a:t>
            </a:r>
          </a:p>
          <a:p>
            <a:pPr lvl="1"/>
            <a:r>
              <a:rPr lang="en-US" dirty="0">
                <a:latin typeface="Calibri" charset="0"/>
              </a:rPr>
              <a:t>Not for Profit Community Interest Company</a:t>
            </a:r>
          </a:p>
          <a:p>
            <a:pPr lvl="1"/>
            <a:r>
              <a:rPr lang="en-US" dirty="0">
                <a:latin typeface="Calibri" charset="0"/>
              </a:rPr>
              <a:t>Designed and Built over 70 Hydropower schemes</a:t>
            </a:r>
          </a:p>
          <a:p>
            <a:pPr lvl="1"/>
            <a:r>
              <a:rPr lang="en-US" dirty="0">
                <a:latin typeface="Calibri" charset="0"/>
              </a:rPr>
              <a:t>Established Hydropower Turbine Manufacturer</a:t>
            </a:r>
          </a:p>
          <a:p>
            <a:pPr lvl="1"/>
            <a:r>
              <a:rPr lang="en-US" dirty="0">
                <a:latin typeface="Calibri" charset="0"/>
              </a:rPr>
              <a:t>17 Woodland Groups </a:t>
            </a:r>
          </a:p>
          <a:p>
            <a:pPr lvl="1"/>
            <a:r>
              <a:rPr lang="en-US" dirty="0">
                <a:latin typeface="Calibri" charset="0"/>
              </a:rPr>
              <a:t>Dozens of Community Groups Supported</a:t>
            </a:r>
          </a:p>
          <a:p>
            <a:pPr lvl="1"/>
            <a:r>
              <a:rPr lang="en-US" dirty="0">
                <a:latin typeface="Calibri" charset="0"/>
              </a:rPr>
              <a:t>Food growing Initiatives</a:t>
            </a:r>
          </a:p>
          <a:p>
            <a:pPr lvl="1"/>
            <a:r>
              <a:rPr lang="en-US" dirty="0" err="1">
                <a:latin typeface="Calibri" charset="0"/>
              </a:rPr>
              <a:t>Woodfuel</a:t>
            </a:r>
            <a:r>
              <a:rPr lang="en-US" dirty="0">
                <a:latin typeface="Calibri" charset="0"/>
              </a:rPr>
              <a:t> / Charcoal enterprises</a:t>
            </a:r>
          </a:p>
          <a:p>
            <a:pPr lvl="1"/>
            <a:r>
              <a:rPr lang="en-US" dirty="0">
                <a:latin typeface="Calibri" charset="0"/>
              </a:rPr>
              <a:t>Local Apple Juice and Cider Business</a:t>
            </a:r>
          </a:p>
          <a:p>
            <a:pPr lvl="1"/>
            <a:r>
              <a:rPr lang="en-US" dirty="0">
                <a:latin typeface="Calibri" charset="0"/>
              </a:rPr>
              <a:t>Energy Local Model (Buying and Selling Electricity Locally)</a:t>
            </a:r>
          </a:p>
          <a:p>
            <a:pPr lvl="1"/>
            <a:r>
              <a:rPr lang="en-US" dirty="0">
                <a:latin typeface="Calibri" charset="0"/>
              </a:rPr>
              <a:t>Advice and energy efficiency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724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Bebas Neue" charset="0"/>
                <a:cs typeface="Bebas Neue" charset="0"/>
              </a:rPr>
              <a:t>Hydro – High Head</a:t>
            </a:r>
          </a:p>
        </p:txBody>
      </p:sp>
      <p:pic>
        <p:nvPicPr>
          <p:cNvPr id="17410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0600" y="1341438"/>
            <a:ext cx="4645025" cy="4568825"/>
          </a:xfrm>
        </p:spPr>
      </p:pic>
    </p:spTree>
    <p:extLst>
      <p:ext uri="{BB962C8B-B14F-4D97-AF65-F5344CB8AC3E}">
        <p14:creationId xmlns:p14="http://schemas.microsoft.com/office/powerpoint/2010/main" val="3323329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HydroPower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Talybint 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43" y="4470529"/>
            <a:ext cx="3222738" cy="2143940"/>
          </a:xfrm>
          <a:prstGeom prst="rect">
            <a:avLst/>
          </a:prstGeom>
        </p:spPr>
      </p:pic>
      <p:pic>
        <p:nvPicPr>
          <p:cNvPr id="5" name="Picture 4" descr="Talybint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209" y="1635135"/>
            <a:ext cx="3312146" cy="4979334"/>
          </a:xfrm>
          <a:prstGeom prst="rect">
            <a:avLst/>
          </a:prstGeom>
        </p:spPr>
      </p:pic>
      <p:pic>
        <p:nvPicPr>
          <p:cNvPr id="6" name="Picture 5" descr="LGV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063" y="4450626"/>
            <a:ext cx="1626264" cy="2163843"/>
          </a:xfrm>
          <a:prstGeom prst="rect">
            <a:avLst/>
          </a:prstGeom>
        </p:spPr>
      </p:pic>
      <p:pic>
        <p:nvPicPr>
          <p:cNvPr id="7" name="Picture 6" descr="Cwm Saerbre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43" y="1600201"/>
            <a:ext cx="4855408" cy="2731167"/>
          </a:xfrm>
          <a:prstGeom prst="rect">
            <a:avLst/>
          </a:prstGeom>
        </p:spPr>
      </p:pic>
      <p:pic>
        <p:nvPicPr>
          <p:cNvPr id="9" name="Picture 8" descr="LGV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063" y="1617741"/>
            <a:ext cx="1504488" cy="1504488"/>
          </a:xfrm>
          <a:prstGeom prst="rect">
            <a:avLst/>
          </a:prstGeom>
        </p:spPr>
      </p:pic>
      <p:pic>
        <p:nvPicPr>
          <p:cNvPr id="10" name="Picture 9" descr="Talybin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209" y="5862133"/>
            <a:ext cx="3312146" cy="75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35416"/>
      </p:ext>
    </p:extLst>
  </p:cSld>
  <p:clrMapOvr>
    <a:masterClrMapping/>
  </p:clrMapOvr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 Pop.thmx</Template>
  <TotalTime>5675</TotalTime>
  <Words>616</Words>
  <Application>Microsoft Office PowerPoint</Application>
  <PresentationFormat>Diavoorstelling (4:3)</PresentationFormat>
  <Paragraphs>115</Paragraphs>
  <Slides>35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42" baseType="lpstr">
      <vt:lpstr>Arial</vt:lpstr>
      <vt:lpstr>Bebas Neue</vt:lpstr>
      <vt:lpstr>Calibri</vt:lpstr>
      <vt:lpstr>Gill Sans MT</vt:lpstr>
      <vt:lpstr>Verdana</vt:lpstr>
      <vt:lpstr>Wingdings 3</vt:lpstr>
      <vt:lpstr>Urban Pop</vt:lpstr>
      <vt:lpstr>Community ENERGY COOPeratives</vt:lpstr>
      <vt:lpstr>A bit of history</vt:lpstr>
      <vt:lpstr>Carew Tidal Mill</vt:lpstr>
      <vt:lpstr>Big engineering</vt:lpstr>
      <vt:lpstr>Very big engineering</vt:lpstr>
      <vt:lpstr>Post 2010 – sub 100kW, high head, run-of-river schemes</vt:lpstr>
      <vt:lpstr>The Green Valleys CIC</vt:lpstr>
      <vt:lpstr>Hydro – High Head</vt:lpstr>
      <vt:lpstr>HydroPower</vt:lpstr>
      <vt:lpstr>HYDROPOWER</vt:lpstr>
      <vt:lpstr>Cardiff UnI research – Small Hydro</vt:lpstr>
      <vt:lpstr>Cardiff UnI research – ComMUNITY Hydro</vt:lpstr>
      <vt:lpstr>Woodlands</vt:lpstr>
      <vt:lpstr>Woodland Products</vt:lpstr>
      <vt:lpstr>Community Owned ELECTRIC CARS</vt:lpstr>
      <vt:lpstr>Establishing a LOCAL ENERGY MARKET</vt:lpstr>
      <vt:lpstr>DEVELOPING The LOCAL MARKET</vt:lpstr>
      <vt:lpstr>Licences, consents and approvals for hydropower</vt:lpstr>
      <vt:lpstr>Low impact abstraction regime</vt:lpstr>
      <vt:lpstr>Design components - passive hydraulic control</vt:lpstr>
      <vt:lpstr>Disruption to ecosystem connectivity and geomorphological processes</vt:lpstr>
      <vt:lpstr>Management Zones 2 &amp; 3</vt:lpstr>
      <vt:lpstr>PowerPoint-presentatie</vt:lpstr>
      <vt:lpstr>Low impact siting and design principles</vt:lpstr>
      <vt:lpstr>Site intakes at natural steps</vt:lpstr>
      <vt:lpstr>Minimise impact on sediment transport</vt:lpstr>
      <vt:lpstr>Screening (High Head/Zone 3)</vt:lpstr>
      <vt:lpstr>Screening (Low Head/Zone 2)</vt:lpstr>
      <vt:lpstr>Fish passage</vt:lpstr>
      <vt:lpstr>Fish passage</vt:lpstr>
      <vt:lpstr>Fish passage</vt:lpstr>
      <vt:lpstr>Generic design</vt:lpstr>
      <vt:lpstr>Fish passage</vt:lpstr>
      <vt:lpstr>Eel passage – boss type</vt:lpstr>
      <vt:lpstr>ANY QUESTIONS?</vt:lpstr>
    </vt:vector>
  </TitlesOfParts>
  <Company>TGVHydro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Grenville Ham</dc:creator>
  <cp:lastModifiedBy>Tonnie Tekelenburg</cp:lastModifiedBy>
  <cp:revision>24</cp:revision>
  <dcterms:created xsi:type="dcterms:W3CDTF">2019-07-10T08:39:48Z</dcterms:created>
  <dcterms:modified xsi:type="dcterms:W3CDTF">2020-01-20T15:41:26Z</dcterms:modified>
</cp:coreProperties>
</file>